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56" r:id="rId3"/>
    <p:sldId id="386" r:id="rId4"/>
    <p:sldId id="387" r:id="rId5"/>
    <p:sldId id="388" r:id="rId6"/>
    <p:sldId id="389" r:id="rId7"/>
    <p:sldId id="390" r:id="rId8"/>
    <p:sldId id="391" r:id="rId9"/>
    <p:sldId id="392" r:id="rId10"/>
    <p:sldId id="393" r:id="rId11"/>
    <p:sldId id="3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p:restoredTop sz="94674"/>
  </p:normalViewPr>
  <p:slideViewPr>
    <p:cSldViewPr snapToGrid="0" snapToObjects="1">
      <p:cViewPr varScale="1">
        <p:scale>
          <a:sx n="106" d="100"/>
          <a:sy n="106" d="100"/>
        </p:scale>
        <p:origin x="61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D1AF0-A627-4453-B200-971F9365A3B3}"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0C042-A018-4910-A58D-2D94C0BEC587}" type="slidenum">
              <a:rPr lang="en-US" smtClean="0"/>
              <a:t>‹#›</a:t>
            </a:fld>
            <a:endParaRPr lang="en-US"/>
          </a:p>
        </p:txBody>
      </p:sp>
    </p:spTree>
    <p:extLst>
      <p:ext uri="{BB962C8B-B14F-4D97-AF65-F5344CB8AC3E}">
        <p14:creationId xmlns:p14="http://schemas.microsoft.com/office/powerpoint/2010/main" val="88941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B10-665A-0D46-992D-8F179B6DC1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1D4DA-A7CB-A54A-AE85-9216A083D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D5DA0A-CA92-5A43-BA22-AE3F038F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1ED35-802D-ED43-90D3-62B3E0DBFC7C}"/>
              </a:ext>
            </a:extLst>
          </p:cNvPr>
          <p:cNvSpPr>
            <a:spLocks noGrp="1"/>
          </p:cNvSpPr>
          <p:nvPr>
            <p:ph type="body" sz="half" idx="2"/>
          </p:nvPr>
        </p:nvSpPr>
        <p:spPr>
          <a:xfrm>
            <a:off x="987706"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0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7EB4B4-C38A-054D-A087-91B15655A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3B18E316-1FFA-3F42-97F5-5B2DB97B3C26}"/>
              </a:ext>
            </a:extLst>
          </p:cNvPr>
          <p:cNvSpPr>
            <a:spLocks noGrp="1"/>
          </p:cNvSpPr>
          <p:nvPr>
            <p:ph type="title"/>
          </p:nvPr>
        </p:nvSpPr>
        <p:spPr>
          <a:xfrm>
            <a:off x="838200" y="142744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2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AD74-802B-5147-8A94-A11BBE129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48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B8C70-1024-D146-A5F5-E500F966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81DC8652-45E6-E944-A9D5-F42C4D2BA0F5}"/>
              </a:ext>
            </a:extLst>
          </p:cNvPr>
          <p:cNvSpPr>
            <a:spLocks noGrp="1"/>
          </p:cNvSpPr>
          <p:nvPr>
            <p:ph type="title"/>
          </p:nvPr>
        </p:nvSpPr>
        <p:spPr>
          <a:xfrm>
            <a:off x="831850" y="298730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4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8EA3-8A28-3242-9987-7E7D04DD5C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1E57A-C566-5B49-9581-F4E9CD8009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76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4B12-F317-4B42-9418-DE4798BD7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FD16-4141-D543-9A5E-41C76EB58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92B9C-9907-3C4E-8DD7-A6DB73842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40471-06DC-954B-8813-AB399A42A0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9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BFB28-71D0-6848-B41F-5AB2F9DBB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176C2-AA01-ED44-962F-048D59CA4B11}"/>
              </a:ext>
            </a:extLst>
          </p:cNvPr>
          <p:cNvSpPr>
            <a:spLocks noGrp="1"/>
          </p:cNvSpPr>
          <p:nvPr>
            <p:ph type="body" sz="half" idx="2"/>
          </p:nvPr>
        </p:nvSpPr>
        <p:spPr>
          <a:xfrm>
            <a:off x="974258"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4529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7F-E6DE-944E-B5DC-49F6EC45032D}"/>
              </a:ext>
            </a:extLst>
          </p:cNvPr>
          <p:cNvSpPr>
            <a:spLocks noGrp="1"/>
          </p:cNvSpPr>
          <p:nvPr>
            <p:ph type="body" idx="1"/>
          </p:nvPr>
        </p:nvSpPr>
        <p:spPr>
          <a:xfrm>
            <a:off x="695960" y="708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C4C57C8-9436-6146-96AA-238DE580BA14}"/>
              </a:ext>
            </a:extLst>
          </p:cNvPr>
          <p:cNvPicPr>
            <a:picLocks noChangeAspect="1"/>
          </p:cNvPicPr>
          <p:nvPr userDrawn="1"/>
        </p:nvPicPr>
        <p:blipFill>
          <a:blip r:embed="rId3"/>
          <a:stretch>
            <a:fillRect/>
          </a:stretch>
        </p:blipFill>
        <p:spPr>
          <a:xfrm>
            <a:off x="-1277470" y="5311590"/>
            <a:ext cx="14764870" cy="1506716"/>
          </a:xfrm>
          <a:prstGeom prst="rect">
            <a:avLst/>
          </a:prstGeom>
        </p:spPr>
      </p:pic>
    </p:spTree>
    <p:extLst>
      <p:ext uri="{BB962C8B-B14F-4D97-AF65-F5344CB8AC3E}">
        <p14:creationId xmlns:p14="http://schemas.microsoft.com/office/powerpoint/2010/main" val="29876302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7B4F7-E772-0B45-854A-7FB53B986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967B7D-1A8F-7346-9D7C-EC446F55C6A0}"/>
              </a:ext>
            </a:extLst>
          </p:cNvPr>
          <p:cNvPicPr>
            <a:picLocks noChangeAspect="1"/>
          </p:cNvPicPr>
          <p:nvPr userDrawn="1"/>
        </p:nvPicPr>
        <p:blipFill>
          <a:blip r:embed="rId11"/>
          <a:stretch>
            <a:fillRect/>
          </a:stretch>
        </p:blipFill>
        <p:spPr>
          <a:xfrm>
            <a:off x="0" y="0"/>
            <a:ext cx="12192000" cy="812800"/>
          </a:xfrm>
          <a:prstGeom prst="rect">
            <a:avLst/>
          </a:prstGeom>
        </p:spPr>
      </p:pic>
    </p:spTree>
    <p:extLst>
      <p:ext uri="{BB962C8B-B14F-4D97-AF65-F5344CB8AC3E}">
        <p14:creationId xmlns:p14="http://schemas.microsoft.com/office/powerpoint/2010/main" val="333332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ap322@cornell.edu"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mailto:djw326@cornell.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ccmr.cornell.edu/ccmraccessfor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89007-65FE-E5D2-9965-6091859306A3}"/>
              </a:ext>
            </a:extLst>
          </p:cNvPr>
          <p:cNvSpPr txBox="1">
            <a:spLocks/>
          </p:cNvSpPr>
          <p:nvPr/>
        </p:nvSpPr>
        <p:spPr>
          <a:xfrm>
            <a:off x="1981200" y="202194"/>
            <a:ext cx="8229600" cy="1981200"/>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a:solidFill>
                  <a:srgbClr val="0000FF"/>
                </a:solidFill>
                <a:effectLst>
                  <a:outerShdw blurRad="38100" dist="38100" dir="2700000" algn="tl">
                    <a:schemeClr val="tx1"/>
                  </a:outerShdw>
                </a:effectLst>
                <a:cs typeface="Arial" charset="0"/>
              </a:rPr>
              <a:t>Bard Hall Materials Facility</a:t>
            </a:r>
            <a:br>
              <a:rPr lang="en-US" b="1" dirty="0">
                <a:solidFill>
                  <a:srgbClr val="0000FF"/>
                </a:solidFill>
                <a:effectLst>
                  <a:outerShdw blurRad="38100" dist="38100" dir="2700000" algn="tl">
                    <a:schemeClr val="tx1"/>
                  </a:outerShdw>
                </a:effectLst>
                <a:cs typeface="Arial" charset="0"/>
              </a:rPr>
            </a:br>
            <a:r>
              <a:rPr lang="en-US" b="1" dirty="0">
                <a:solidFill>
                  <a:srgbClr val="0000FF"/>
                </a:solidFill>
                <a:effectLst>
                  <a:outerShdw blurRad="38100" dist="38100" dir="2700000" algn="tl">
                    <a:schemeClr val="tx1"/>
                  </a:outerShdw>
                </a:effectLst>
                <a:cs typeface="Arial" charset="0"/>
              </a:rPr>
              <a:t>Safety Orientation</a:t>
            </a:r>
            <a:br>
              <a:rPr lang="en-US" b="1" dirty="0">
                <a:solidFill>
                  <a:srgbClr val="0000FF"/>
                </a:solidFill>
                <a:effectLst>
                  <a:outerShdw blurRad="38100" dist="38100" dir="2700000" algn="tl">
                    <a:schemeClr val="tx1"/>
                  </a:outerShdw>
                </a:effectLst>
                <a:cs typeface="Arial" charset="0"/>
              </a:rPr>
            </a:br>
            <a:r>
              <a:rPr lang="en-US" sz="2400" b="1" dirty="0">
                <a:solidFill>
                  <a:srgbClr val="0000FF"/>
                </a:solidFill>
                <a:effectLst>
                  <a:outerShdw blurRad="38100" dist="38100" dir="2700000" algn="tl">
                    <a:schemeClr val="tx1"/>
                  </a:outerShdw>
                </a:effectLst>
                <a:cs typeface="Arial" charset="0"/>
              </a:rPr>
              <a:t>Rooms B47, B47A, B47B, B55, B56, SB30, SB56, SB58 </a:t>
            </a:r>
            <a:br>
              <a:rPr lang="en-US" sz="2400" b="1" dirty="0">
                <a:solidFill>
                  <a:srgbClr val="0000FF"/>
                </a:solidFill>
                <a:effectLst>
                  <a:outerShdw blurRad="38100" dist="38100" dir="2700000" algn="tl">
                    <a:schemeClr val="tx1"/>
                  </a:outerShdw>
                </a:effectLst>
                <a:cs typeface="Arial" charset="0"/>
              </a:rPr>
            </a:br>
            <a:r>
              <a:rPr lang="en-US" sz="2400" b="1" dirty="0">
                <a:solidFill>
                  <a:srgbClr val="0000FF"/>
                </a:solidFill>
                <a:effectLst>
                  <a:outerShdw blurRad="38100" dist="38100" dir="2700000" algn="tl">
                    <a:schemeClr val="tx1"/>
                  </a:outerShdw>
                </a:effectLst>
                <a:cs typeface="Arial" charset="0"/>
              </a:rPr>
              <a:t>Bard Hall</a:t>
            </a:r>
            <a:br>
              <a:rPr lang="en-US" sz="2400" b="1" dirty="0">
                <a:solidFill>
                  <a:srgbClr val="0000FF"/>
                </a:solidFill>
                <a:effectLst>
                  <a:outerShdw blurRad="38100" dist="38100" dir="2700000" algn="tl">
                    <a:schemeClr val="tx1"/>
                  </a:outerShdw>
                </a:effectLst>
                <a:cs typeface="Arial" charset="0"/>
              </a:rPr>
            </a:br>
            <a:br>
              <a:rPr lang="en-US" sz="2000" b="1" dirty="0">
                <a:solidFill>
                  <a:srgbClr val="FFFF00"/>
                </a:solidFill>
                <a:effectLst>
                  <a:outerShdw blurRad="38100" dist="38100" dir="2700000" algn="tl">
                    <a:schemeClr val="tx1"/>
                  </a:outerShdw>
                </a:effectLst>
                <a:cs typeface="Trebuchet MS"/>
              </a:rPr>
            </a:br>
            <a:endParaRPr lang="en-US" sz="3200" b="1" dirty="0">
              <a:latin typeface="Helvetica"/>
              <a:cs typeface="Helvetica"/>
            </a:endParaRPr>
          </a:p>
        </p:txBody>
      </p:sp>
      <p:sp>
        <p:nvSpPr>
          <p:cNvPr id="5" name="TextBox 4">
            <a:extLst>
              <a:ext uri="{FF2B5EF4-FFF2-40B4-BE49-F238E27FC236}">
                <a16:creationId xmlns:a16="http://schemas.microsoft.com/office/drawing/2014/main" id="{97225EE9-C110-5666-1F65-A27E3C5FFE83}"/>
              </a:ext>
            </a:extLst>
          </p:cNvPr>
          <p:cNvSpPr txBox="1"/>
          <p:nvPr/>
        </p:nvSpPr>
        <p:spPr>
          <a:xfrm>
            <a:off x="3962400" y="4817732"/>
            <a:ext cx="2184400" cy="861774"/>
          </a:xfrm>
          <a:prstGeom prst="rect">
            <a:avLst/>
          </a:prstGeom>
          <a:noFill/>
        </p:spPr>
        <p:txBody>
          <a:bodyPr wrap="square" rtlCol="0">
            <a:spAutoFit/>
          </a:bodyPr>
          <a:lstStyle/>
          <a:p>
            <a:pPr>
              <a:buNone/>
            </a:pPr>
            <a:r>
              <a:rPr lang="en-US" b="1" dirty="0">
                <a:solidFill>
                  <a:srgbClr val="0000FF"/>
                </a:solidFill>
                <a:latin typeface="+mj-lt"/>
                <a:ea typeface="ＭＳ Ｐゴシック" charset="0"/>
                <a:cs typeface="Arial" charset="0"/>
              </a:rPr>
              <a:t>Dr. Mark Pfeifer</a:t>
            </a:r>
          </a:p>
          <a:p>
            <a:pPr>
              <a:buNone/>
            </a:pPr>
            <a:r>
              <a:rPr lang="en-US" sz="1600" dirty="0">
                <a:solidFill>
                  <a:srgbClr val="0000FF"/>
                </a:solidFill>
                <a:latin typeface="+mj-lt"/>
                <a:ea typeface="ＭＳ Ｐゴシック" charset="0"/>
                <a:cs typeface="Arial" charset="0"/>
                <a:hlinkClick r:id="rId2"/>
              </a:rPr>
              <a:t>map322@cornell.edu</a:t>
            </a:r>
            <a:endParaRPr lang="en-US" sz="1600" dirty="0">
              <a:solidFill>
                <a:srgbClr val="0000FF"/>
              </a:solidFill>
              <a:latin typeface="+mj-lt"/>
              <a:ea typeface="ＭＳ Ｐゴシック" charset="0"/>
              <a:cs typeface="Arial" charset="0"/>
            </a:endParaRPr>
          </a:p>
          <a:p>
            <a:pPr>
              <a:buNone/>
            </a:pPr>
            <a:r>
              <a:rPr lang="en-US" sz="1600" dirty="0">
                <a:solidFill>
                  <a:srgbClr val="0000FF"/>
                </a:solidFill>
                <a:latin typeface="+mj-lt"/>
                <a:ea typeface="ＭＳ Ｐゴシック" charset="0"/>
                <a:cs typeface="Arial" charset="0"/>
              </a:rPr>
              <a:t>607-255-4161</a:t>
            </a:r>
          </a:p>
        </p:txBody>
      </p:sp>
      <p:pic>
        <p:nvPicPr>
          <p:cNvPr id="6" name="Picture 5">
            <a:extLst>
              <a:ext uri="{FF2B5EF4-FFF2-40B4-BE49-F238E27FC236}">
                <a16:creationId xmlns:a16="http://schemas.microsoft.com/office/drawing/2014/main" id="{37D71F49-896E-6F51-22C2-5A6C38501E99}"/>
              </a:ext>
            </a:extLst>
          </p:cNvPr>
          <p:cNvPicPr>
            <a:picLocks noChangeAspect="1"/>
          </p:cNvPicPr>
          <p:nvPr/>
        </p:nvPicPr>
        <p:blipFill>
          <a:blip r:embed="rId3"/>
          <a:stretch>
            <a:fillRect/>
          </a:stretch>
        </p:blipFill>
        <p:spPr>
          <a:xfrm>
            <a:off x="3962400" y="2731888"/>
            <a:ext cx="1828800" cy="1828800"/>
          </a:xfrm>
          <a:prstGeom prst="rect">
            <a:avLst/>
          </a:prstGeom>
        </p:spPr>
      </p:pic>
      <p:sp>
        <p:nvSpPr>
          <p:cNvPr id="7" name="TextBox 6">
            <a:extLst>
              <a:ext uri="{FF2B5EF4-FFF2-40B4-BE49-F238E27FC236}">
                <a16:creationId xmlns:a16="http://schemas.microsoft.com/office/drawing/2014/main" id="{1C1E4BBF-F867-A82C-3265-D7CB2CDC3FC7}"/>
              </a:ext>
            </a:extLst>
          </p:cNvPr>
          <p:cNvSpPr txBox="1"/>
          <p:nvPr/>
        </p:nvSpPr>
        <p:spPr>
          <a:xfrm>
            <a:off x="6146800" y="4819558"/>
            <a:ext cx="2184400" cy="861774"/>
          </a:xfrm>
          <a:prstGeom prst="rect">
            <a:avLst/>
          </a:prstGeom>
          <a:noFill/>
        </p:spPr>
        <p:txBody>
          <a:bodyPr wrap="square" rtlCol="0">
            <a:spAutoFit/>
          </a:bodyPr>
          <a:lstStyle/>
          <a:p>
            <a:pPr>
              <a:buNone/>
            </a:pPr>
            <a:r>
              <a:rPr lang="en-US" b="1" dirty="0">
                <a:solidFill>
                  <a:srgbClr val="0000FF"/>
                </a:solidFill>
                <a:latin typeface="+mj-lt"/>
                <a:ea typeface="ＭＳ Ｐゴシック" charset="0"/>
                <a:cs typeface="Arial" charset="0"/>
              </a:rPr>
              <a:t>Kevin Silverstein</a:t>
            </a:r>
          </a:p>
          <a:p>
            <a:pPr>
              <a:buNone/>
            </a:pPr>
            <a:r>
              <a:rPr lang="en-US" sz="1600" dirty="0">
                <a:solidFill>
                  <a:srgbClr val="0000FF"/>
                </a:solidFill>
                <a:latin typeface="+mj-lt"/>
                <a:ea typeface="ＭＳ Ｐゴシック" charset="0"/>
                <a:cs typeface="Arial" charset="0"/>
                <a:hlinkClick r:id="rId4"/>
              </a:rPr>
              <a:t>kws74@cornell.edu</a:t>
            </a:r>
            <a:endParaRPr lang="en-US" sz="1600" dirty="0">
              <a:solidFill>
                <a:srgbClr val="0000FF"/>
              </a:solidFill>
              <a:latin typeface="+mj-lt"/>
              <a:ea typeface="ＭＳ Ｐゴシック" charset="0"/>
              <a:cs typeface="Arial" charset="0"/>
            </a:endParaRPr>
          </a:p>
          <a:p>
            <a:pPr>
              <a:buNone/>
            </a:pPr>
            <a:r>
              <a:rPr lang="en-US" sz="1600" dirty="0">
                <a:solidFill>
                  <a:srgbClr val="0000FF"/>
                </a:solidFill>
                <a:latin typeface="+mj-lt"/>
                <a:ea typeface="ＭＳ Ｐゴシック" charset="0"/>
                <a:cs typeface="Arial" charset="0"/>
              </a:rPr>
              <a:t>607-254-3307</a:t>
            </a:r>
          </a:p>
        </p:txBody>
      </p:sp>
      <p:pic>
        <p:nvPicPr>
          <p:cNvPr id="8" name="Picture 7">
            <a:extLst>
              <a:ext uri="{FF2B5EF4-FFF2-40B4-BE49-F238E27FC236}">
                <a16:creationId xmlns:a16="http://schemas.microsoft.com/office/drawing/2014/main" id="{A03E6B1C-352B-06A3-9DB2-A7F834267224}"/>
              </a:ext>
            </a:extLst>
          </p:cNvPr>
          <p:cNvPicPr>
            <a:picLocks noChangeAspect="1"/>
          </p:cNvPicPr>
          <p:nvPr/>
        </p:nvPicPr>
        <p:blipFill rotWithShape="1">
          <a:blip r:embed="rId5"/>
          <a:srcRect l="25510" t="3994" r="25510" b="22537"/>
          <a:stretch/>
        </p:blipFill>
        <p:spPr>
          <a:xfrm>
            <a:off x="6248400" y="2731888"/>
            <a:ext cx="1828800" cy="1828800"/>
          </a:xfrm>
          <a:prstGeom prst="rect">
            <a:avLst/>
          </a:prstGeom>
        </p:spPr>
      </p:pic>
    </p:spTree>
    <p:extLst>
      <p:ext uri="{BB962C8B-B14F-4D97-AF65-F5344CB8AC3E}">
        <p14:creationId xmlns:p14="http://schemas.microsoft.com/office/powerpoint/2010/main" val="177787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0D822C-CB2B-D4C7-13F9-D96497AA3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0A1F5-53DF-A276-9991-235EB6729ADF}"/>
              </a:ext>
            </a:extLst>
          </p:cNvPr>
          <p:cNvSpPr>
            <a:spLocks noGrp="1"/>
          </p:cNvSpPr>
          <p:nvPr>
            <p:ph type="title"/>
          </p:nvPr>
        </p:nvSpPr>
        <p:spPr>
          <a:xfrm>
            <a:off x="1981200" y="1523997"/>
            <a:ext cx="8229600" cy="762000"/>
          </a:xfrm>
        </p:spPr>
        <p:txBody>
          <a:bodyPr/>
          <a:lstStyle/>
          <a:p>
            <a:pPr algn="ctr"/>
            <a:r>
              <a:rPr lang="en-US" sz="3200" b="1" dirty="0"/>
              <a:t>CCMR Facility Access form</a:t>
            </a:r>
          </a:p>
        </p:txBody>
      </p:sp>
      <p:sp>
        <p:nvSpPr>
          <p:cNvPr id="3" name="TextBox 2">
            <a:extLst>
              <a:ext uri="{FF2B5EF4-FFF2-40B4-BE49-F238E27FC236}">
                <a16:creationId xmlns:a16="http://schemas.microsoft.com/office/drawing/2014/main" id="{92E3F4E4-E2EB-BD73-5D48-08F314F2B46F}"/>
              </a:ext>
            </a:extLst>
          </p:cNvPr>
          <p:cNvSpPr txBox="1"/>
          <p:nvPr/>
        </p:nvSpPr>
        <p:spPr>
          <a:xfrm>
            <a:off x="1905000" y="4315377"/>
            <a:ext cx="8382000" cy="646331"/>
          </a:xfrm>
          <a:prstGeom prst="rect">
            <a:avLst/>
          </a:prstGeom>
          <a:noFill/>
        </p:spPr>
        <p:txBody>
          <a:bodyPr wrap="square" rtlCol="0">
            <a:spAutoFit/>
          </a:bodyPr>
          <a:lstStyle/>
          <a:p>
            <a:pPr algn="ctr">
              <a:buNone/>
            </a:pPr>
            <a:r>
              <a:rPr lang="en-US" dirty="0">
                <a:latin typeface="+mj-lt"/>
              </a:rPr>
              <a:t>Please remember to properly acknowledge use of the CCMR Facilities in your presentations, publications, and conference proceedings  </a:t>
            </a:r>
          </a:p>
        </p:txBody>
      </p:sp>
      <p:sp>
        <p:nvSpPr>
          <p:cNvPr id="4" name="TextBox 3">
            <a:extLst>
              <a:ext uri="{FF2B5EF4-FFF2-40B4-BE49-F238E27FC236}">
                <a16:creationId xmlns:a16="http://schemas.microsoft.com/office/drawing/2014/main" id="{012AB20E-AACE-F340-A002-4CA13B71C4F5}"/>
              </a:ext>
            </a:extLst>
          </p:cNvPr>
          <p:cNvSpPr txBox="1"/>
          <p:nvPr/>
        </p:nvSpPr>
        <p:spPr>
          <a:xfrm>
            <a:off x="1942563" y="2595550"/>
            <a:ext cx="8382000" cy="1323439"/>
          </a:xfrm>
          <a:prstGeom prst="rect">
            <a:avLst/>
          </a:prstGeom>
          <a:noFill/>
        </p:spPr>
        <p:txBody>
          <a:bodyPr wrap="square" rtlCol="0">
            <a:spAutoFit/>
          </a:bodyPr>
          <a:lstStyle/>
          <a:p>
            <a:pPr algn="ctr">
              <a:buNone/>
            </a:pPr>
            <a:r>
              <a:rPr lang="en-US" sz="2000" dirty="0">
                <a:latin typeface="+mj-lt"/>
              </a:rPr>
              <a:t>Please go to the link below to download the PDF form which you can provide to the appropriate facility staff. </a:t>
            </a:r>
          </a:p>
          <a:p>
            <a:pPr algn="ctr"/>
            <a:endParaRPr lang="en-US" sz="2000" dirty="0">
              <a:latin typeface="+mj-lt"/>
            </a:endParaRPr>
          </a:p>
          <a:p>
            <a:pPr algn="ctr">
              <a:buNone/>
            </a:pPr>
            <a:r>
              <a:rPr lang="en-US" sz="2000" dirty="0">
                <a:solidFill>
                  <a:srgbClr val="124964"/>
                </a:solidFill>
                <a:latin typeface="-apple-system"/>
                <a:hlinkClick r:id="rId3">
                  <a:extLst>
                    <a:ext uri="{A12FA001-AC4F-418D-AE19-62706E023703}">
                      <ahyp:hlinkClr xmlns:ahyp="http://schemas.microsoft.com/office/drawing/2018/hyperlinkcolor" val="tx"/>
                    </a:ext>
                  </a:extLst>
                </a:hlinkClick>
              </a:rPr>
              <a:t>http://www.ccmr.cornell.edu/ccmraccessform/</a:t>
            </a:r>
            <a:endParaRPr lang="en-US" sz="2000" dirty="0">
              <a:latin typeface="+mj-lt"/>
            </a:endParaRPr>
          </a:p>
        </p:txBody>
      </p:sp>
    </p:spTree>
    <p:extLst>
      <p:ext uri="{BB962C8B-B14F-4D97-AF65-F5344CB8AC3E}">
        <p14:creationId xmlns:p14="http://schemas.microsoft.com/office/powerpoint/2010/main" val="126065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75B830-8293-D9EA-CCF4-5214086B22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5E2D0C9-CD4A-8515-519B-4C5652A110D0}"/>
              </a:ext>
            </a:extLst>
          </p:cNvPr>
          <p:cNvSpPr txBox="1"/>
          <p:nvPr/>
        </p:nvSpPr>
        <p:spPr>
          <a:xfrm>
            <a:off x="1943100" y="1614530"/>
            <a:ext cx="8305800" cy="4555093"/>
          </a:xfrm>
          <a:prstGeom prst="rect">
            <a:avLst/>
          </a:prstGeom>
          <a:noFill/>
        </p:spPr>
        <p:txBody>
          <a:bodyPr wrap="square" rtlCol="0">
            <a:spAutoFit/>
          </a:bodyPr>
          <a:lstStyle/>
          <a:p>
            <a:pPr marL="285750" indent="-285750">
              <a:buFont typeface="Courier New" panose="02070309020205020404" pitchFamily="49" charset="0"/>
              <a:buChar char="o"/>
            </a:pPr>
            <a:r>
              <a:rPr lang="en-US" sz="2000" b="1" dirty="0">
                <a:latin typeface="Helvetica"/>
                <a:cs typeface="Helvetica"/>
              </a:rPr>
              <a:t>In case of emergency:</a:t>
            </a:r>
          </a:p>
          <a:p>
            <a:pPr marL="742950" lvl="1" indent="-285750">
              <a:buFont typeface="Arial" panose="020B0604020202020204" pitchFamily="34" charset="0"/>
              <a:buChar char="•"/>
            </a:pPr>
            <a:r>
              <a:rPr lang="en-US" sz="1400" dirty="0">
                <a:latin typeface="Helvetica"/>
                <a:cs typeface="Helvetica"/>
              </a:rPr>
              <a:t>Dial 911 from a mobile phone</a:t>
            </a:r>
          </a:p>
          <a:p>
            <a:pPr marL="742950" lvl="1" indent="-285750">
              <a:buFont typeface="Arial" panose="020B0604020202020204" pitchFamily="34" charset="0"/>
              <a:buChar char="•"/>
            </a:pPr>
            <a:r>
              <a:rPr lang="en-US" sz="1400" dirty="0">
                <a:latin typeface="Helvetica"/>
                <a:cs typeface="Helvetica"/>
              </a:rPr>
              <a:t>Use an emergency phone in the hallways or stairwells as marked on the map in the next page </a:t>
            </a:r>
          </a:p>
          <a:p>
            <a:pPr marL="742950" lvl="1" indent="-285750">
              <a:buFont typeface="Arial" panose="020B0604020202020204" pitchFamily="34" charset="0"/>
              <a:buChar char="•"/>
            </a:pPr>
            <a:r>
              <a:rPr lang="en-US" sz="1400" dirty="0">
                <a:latin typeface="Helvetica"/>
                <a:cs typeface="Helvetica"/>
              </a:rPr>
              <a:t>Dial 5-1111 from a campus phone</a:t>
            </a:r>
          </a:p>
          <a:p>
            <a:pPr>
              <a:buNone/>
            </a:pPr>
            <a:endParaRPr lang="en-US" sz="1600" dirty="0">
              <a:latin typeface="Helvetica"/>
              <a:cs typeface="Helvetica"/>
            </a:endParaRPr>
          </a:p>
          <a:p>
            <a:pPr marL="285750" indent="-285750">
              <a:buFont typeface="Courier New" panose="02070309020205020404" pitchFamily="49" charset="0"/>
              <a:buChar char="o"/>
            </a:pPr>
            <a:r>
              <a:rPr lang="en-US" sz="1600" b="1" dirty="0">
                <a:latin typeface="Helvetica"/>
                <a:cs typeface="Helvetica"/>
              </a:rPr>
              <a:t>For non-emergency, urgent equipment issues, call the appropriate staff member using the number posted on the HASP signs on the doors. </a:t>
            </a:r>
          </a:p>
          <a:p>
            <a:pPr>
              <a:buNone/>
            </a:pPr>
            <a:endParaRPr lang="en-US" sz="1600" dirty="0">
              <a:latin typeface="Helvetica"/>
              <a:cs typeface="Helvetica"/>
            </a:endParaRPr>
          </a:p>
          <a:p>
            <a:pPr marL="285750" indent="-285750">
              <a:buFont typeface="Courier New" panose="02070309020205020404" pitchFamily="49" charset="0"/>
              <a:buChar char="o"/>
            </a:pPr>
            <a:r>
              <a:rPr lang="en-US" sz="1600" b="1" dirty="0">
                <a:latin typeface="Helvetica"/>
                <a:cs typeface="Helvetica"/>
              </a:rPr>
              <a:t>In the event you have any further questions regarding the proper procedures, safety regulations, or other concerns, please contact one of the Facility Staff.  </a:t>
            </a:r>
          </a:p>
          <a:p>
            <a:pPr marL="285750" indent="-285750">
              <a:buFont typeface="Courier New" panose="02070309020205020404" pitchFamily="49" charset="0"/>
              <a:buChar char="o"/>
            </a:pPr>
            <a:endParaRPr lang="en-US" sz="1600" dirty="0">
              <a:latin typeface="Helvetica"/>
              <a:cs typeface="Helvetica"/>
            </a:endParaRPr>
          </a:p>
          <a:p>
            <a:pPr marL="285750" indent="-285750">
              <a:buFont typeface="Courier New" panose="02070309020205020404" pitchFamily="49" charset="0"/>
              <a:buChar char="o"/>
            </a:pPr>
            <a:r>
              <a:rPr lang="en-US" sz="1600" b="1" dirty="0">
                <a:latin typeface="Helvetica"/>
                <a:cs typeface="Helvetica"/>
              </a:rPr>
              <a:t>You may also find the following contacts may be able to assist you:</a:t>
            </a:r>
          </a:p>
          <a:p>
            <a:pPr marL="285750" indent="-285750">
              <a:buFont typeface="Courier New" panose="02070309020205020404" pitchFamily="49" charset="0"/>
              <a:buChar char="o"/>
            </a:pPr>
            <a:endParaRPr lang="en-US" sz="1600" b="1" dirty="0">
              <a:latin typeface="Helvetica"/>
              <a:cs typeface="Helvetica"/>
            </a:endParaRPr>
          </a:p>
          <a:p>
            <a:pPr marL="742950" lvl="1" indent="-285750">
              <a:buFont typeface="Arial" panose="020B0604020202020204" pitchFamily="34" charset="0"/>
              <a:buChar char="•"/>
            </a:pPr>
            <a:endParaRPr lang="en-US" sz="1400" dirty="0">
              <a:latin typeface="Helvetica"/>
              <a:cs typeface="Helvetica"/>
            </a:endParaRPr>
          </a:p>
          <a:p>
            <a:pPr marL="742950" lvl="1" indent="-285750">
              <a:buFont typeface="Arial" panose="020B0604020202020204" pitchFamily="34" charset="0"/>
              <a:buChar char="•"/>
            </a:pPr>
            <a:r>
              <a:rPr lang="en-US" sz="1400" dirty="0">
                <a:latin typeface="Helvetica"/>
                <a:cs typeface="Helvetica"/>
              </a:rPr>
              <a:t>Stephanie Ann Pierson:  Facilities coordinator</a:t>
            </a:r>
          </a:p>
          <a:p>
            <a:pPr marL="1200150" lvl="2" indent="-285750">
              <a:buFont typeface="Courier New" panose="02070309020205020404" pitchFamily="49" charset="0"/>
              <a:buChar char="o"/>
            </a:pPr>
            <a:r>
              <a:rPr lang="en-US" sz="1400" dirty="0">
                <a:latin typeface="Helvetica"/>
                <a:cs typeface="Helvetica"/>
              </a:rPr>
              <a:t>sam265@cornell.edu | 607/255-7767</a:t>
            </a:r>
          </a:p>
          <a:p>
            <a:pPr marL="1200150" lvl="2" indent="-285750">
              <a:buFont typeface="Courier New" panose="02070309020205020404" pitchFamily="49" charset="0"/>
              <a:buChar char="o"/>
            </a:pPr>
            <a:r>
              <a:rPr lang="en-US" sz="1400" dirty="0">
                <a:latin typeface="Helvetica"/>
                <a:cs typeface="Helvetica"/>
              </a:rPr>
              <a:t>coecis.cornell.edu/facilities</a:t>
            </a:r>
          </a:p>
          <a:p>
            <a:pPr marL="742950" lvl="1" indent="-285750">
              <a:buFont typeface="Arial" panose="020B0604020202020204" pitchFamily="34" charset="0"/>
              <a:buChar char="•"/>
            </a:pPr>
            <a:r>
              <a:rPr lang="en-US" sz="1400" dirty="0">
                <a:latin typeface="Helvetica"/>
                <a:cs typeface="Helvetica"/>
              </a:rPr>
              <a:t>John Sinnott, CCMR Group Safety Representative</a:t>
            </a:r>
          </a:p>
          <a:p>
            <a:pPr marL="1200150" lvl="2" indent="-285750">
              <a:buFont typeface="Courier New" panose="02070309020205020404" pitchFamily="49" charset="0"/>
              <a:buChar char="o"/>
            </a:pPr>
            <a:r>
              <a:rPr lang="en-US" sz="1400" dirty="0">
                <a:latin typeface="Helvetica"/>
                <a:cs typeface="Helvetica"/>
              </a:rPr>
              <a:t> jps39@cornell.edu, 624 Clark Hall</a:t>
            </a:r>
          </a:p>
        </p:txBody>
      </p:sp>
      <p:sp>
        <p:nvSpPr>
          <p:cNvPr id="6" name="TextBox 5">
            <a:extLst>
              <a:ext uri="{FF2B5EF4-FFF2-40B4-BE49-F238E27FC236}">
                <a16:creationId xmlns:a16="http://schemas.microsoft.com/office/drawing/2014/main" id="{D5FC8E6E-11F5-4878-67C1-C26E63C8CD4B}"/>
              </a:ext>
            </a:extLst>
          </p:cNvPr>
          <p:cNvSpPr txBox="1"/>
          <p:nvPr/>
        </p:nvSpPr>
        <p:spPr>
          <a:xfrm>
            <a:off x="3047246" y="922874"/>
            <a:ext cx="6097508" cy="461665"/>
          </a:xfrm>
          <a:prstGeom prst="rect">
            <a:avLst/>
          </a:prstGeom>
          <a:noFill/>
        </p:spPr>
        <p:txBody>
          <a:bodyPr wrap="square">
            <a:spAutoFit/>
          </a:bodyPr>
          <a:lstStyle/>
          <a:p>
            <a:pPr algn="ctr"/>
            <a:r>
              <a:rPr lang="en-US" sz="2400" b="1" dirty="0">
                <a:latin typeface="Helvetica"/>
                <a:cs typeface="Helvetica"/>
              </a:rPr>
              <a:t>Emergency Contact Info</a:t>
            </a:r>
            <a:endParaRPr lang="en-US" sz="2400" dirty="0"/>
          </a:p>
        </p:txBody>
      </p:sp>
    </p:spTree>
    <p:extLst>
      <p:ext uri="{BB962C8B-B14F-4D97-AF65-F5344CB8AC3E}">
        <p14:creationId xmlns:p14="http://schemas.microsoft.com/office/powerpoint/2010/main" val="109057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FB245C-28CA-9497-0990-F5545E73328B}"/>
            </a:ext>
          </a:extLst>
        </p:cNvPr>
        <p:cNvGrpSpPr/>
        <p:nvPr/>
      </p:nvGrpSpPr>
      <p:grpSpPr>
        <a:xfrm>
          <a:off x="0" y="0"/>
          <a:ext cx="0" cy="0"/>
          <a:chOff x="0" y="0"/>
          <a:chExt cx="0" cy="0"/>
        </a:xfrm>
      </p:grpSpPr>
      <p:pic>
        <p:nvPicPr>
          <p:cNvPr id="12" name="Content Placeholder 2">
            <a:extLst>
              <a:ext uri="{FF2B5EF4-FFF2-40B4-BE49-F238E27FC236}">
                <a16:creationId xmlns:a16="http://schemas.microsoft.com/office/drawing/2014/main" id="{DA37E139-5AD6-C983-9BC2-BA10400AD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623671"/>
            <a:ext cx="6962775" cy="4038630"/>
          </a:xfrm>
          <a:prstGeom prst="rect">
            <a:avLst/>
          </a:prstGeom>
        </p:spPr>
      </p:pic>
      <p:sp>
        <p:nvSpPr>
          <p:cNvPr id="4" name="Title 4">
            <a:extLst>
              <a:ext uri="{FF2B5EF4-FFF2-40B4-BE49-F238E27FC236}">
                <a16:creationId xmlns:a16="http://schemas.microsoft.com/office/drawing/2014/main" id="{8E5BD624-D66C-CC00-1557-E3F073BD6CE6}"/>
              </a:ext>
            </a:extLst>
          </p:cNvPr>
          <p:cNvSpPr>
            <a:spLocks noGrp="1"/>
          </p:cNvSpPr>
          <p:nvPr>
            <p:ph type="title"/>
          </p:nvPr>
        </p:nvSpPr>
        <p:spPr>
          <a:xfrm>
            <a:off x="2209800" y="869752"/>
            <a:ext cx="7696200" cy="654248"/>
          </a:xfrm>
        </p:spPr>
        <p:txBody>
          <a:bodyPr anchor="t">
            <a:noAutofit/>
          </a:bodyPr>
          <a:lstStyle/>
          <a:p>
            <a:pPr algn="l"/>
            <a:r>
              <a:rPr lang="en-US" sz="1200" b="1" dirty="0">
                <a:latin typeface="Helvetica"/>
                <a:cs typeface="Helvetica"/>
              </a:rPr>
              <a:t>In the event of an emergency, evacuation should be along the route outlined by the red arrows.  To report emergencies please use the emergency phones in stairwell or on the loading dock.</a:t>
            </a:r>
            <a:br>
              <a:rPr lang="en-US" sz="1200" b="1" dirty="0">
                <a:latin typeface="Helvetica"/>
                <a:cs typeface="Helvetica"/>
              </a:rPr>
            </a:br>
            <a:br>
              <a:rPr lang="en-US" sz="1200" b="1" dirty="0">
                <a:latin typeface="Helvetica"/>
                <a:cs typeface="Helvetica"/>
              </a:rPr>
            </a:br>
            <a:endParaRPr lang="en-US" sz="1200" b="1" dirty="0">
              <a:latin typeface="Helvetica"/>
              <a:cs typeface="Helvetica"/>
            </a:endParaRPr>
          </a:p>
        </p:txBody>
      </p:sp>
      <p:sp>
        <p:nvSpPr>
          <p:cNvPr id="5" name="TextBox 4">
            <a:extLst>
              <a:ext uri="{FF2B5EF4-FFF2-40B4-BE49-F238E27FC236}">
                <a16:creationId xmlns:a16="http://schemas.microsoft.com/office/drawing/2014/main" id="{E62C036D-BD0F-9F73-1126-F4806277F741}"/>
              </a:ext>
            </a:extLst>
          </p:cNvPr>
          <p:cNvSpPr txBox="1"/>
          <p:nvPr/>
        </p:nvSpPr>
        <p:spPr>
          <a:xfrm>
            <a:off x="3657600" y="609601"/>
            <a:ext cx="4724400" cy="307777"/>
          </a:xfrm>
          <a:prstGeom prst="rect">
            <a:avLst/>
          </a:prstGeom>
          <a:noFill/>
        </p:spPr>
        <p:txBody>
          <a:bodyPr wrap="square" rtlCol="0">
            <a:spAutoFit/>
          </a:bodyPr>
          <a:lstStyle/>
          <a:p>
            <a:pPr algn="ctr">
              <a:buNone/>
            </a:pPr>
            <a:r>
              <a:rPr lang="en-US" sz="1400" b="1" dirty="0">
                <a:latin typeface="Helvetica"/>
                <a:cs typeface="Helvetica"/>
              </a:rPr>
              <a:t>Bard Basement CCMR Training and Evacuation Plan</a:t>
            </a:r>
          </a:p>
        </p:txBody>
      </p:sp>
      <p:sp>
        <p:nvSpPr>
          <p:cNvPr id="6" name="Action Button: Custom 24">
            <a:hlinkClick r:id="" action="ppaction://noaction" highlightClick="1"/>
            <a:extLst>
              <a:ext uri="{FF2B5EF4-FFF2-40B4-BE49-F238E27FC236}">
                <a16:creationId xmlns:a16="http://schemas.microsoft.com/office/drawing/2014/main" id="{FF3F05DA-0B69-9AAA-8FB8-25007466A1D3}"/>
              </a:ext>
            </a:extLst>
          </p:cNvPr>
          <p:cNvSpPr/>
          <p:nvPr/>
        </p:nvSpPr>
        <p:spPr>
          <a:xfrm>
            <a:off x="8763000" y="5257800"/>
            <a:ext cx="152400" cy="152400"/>
          </a:xfrm>
          <a:prstGeom prst="actionButtonBlan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a:cs typeface="Helvetica"/>
            </a:endParaRPr>
          </a:p>
        </p:txBody>
      </p:sp>
      <p:grpSp>
        <p:nvGrpSpPr>
          <p:cNvPr id="13" name="Group 12">
            <a:extLst>
              <a:ext uri="{FF2B5EF4-FFF2-40B4-BE49-F238E27FC236}">
                <a16:creationId xmlns:a16="http://schemas.microsoft.com/office/drawing/2014/main" id="{44B1A53A-6A77-A443-CE2A-234001897283}"/>
              </a:ext>
            </a:extLst>
          </p:cNvPr>
          <p:cNvGrpSpPr/>
          <p:nvPr/>
        </p:nvGrpSpPr>
        <p:grpSpPr>
          <a:xfrm>
            <a:off x="1962150" y="1313507"/>
            <a:ext cx="8153400" cy="1384995"/>
            <a:chOff x="1962150" y="1268242"/>
            <a:chExt cx="8153400" cy="1384995"/>
          </a:xfrm>
        </p:grpSpPr>
        <p:sp>
          <p:nvSpPr>
            <p:cNvPr id="7" name="Rectangle 6">
              <a:extLst>
                <a:ext uri="{FF2B5EF4-FFF2-40B4-BE49-F238E27FC236}">
                  <a16:creationId xmlns:a16="http://schemas.microsoft.com/office/drawing/2014/main" id="{E6F1BC9F-D126-989F-CA40-FE704D25A01C}"/>
                </a:ext>
              </a:extLst>
            </p:cNvPr>
            <p:cNvSpPr/>
            <p:nvPr/>
          </p:nvSpPr>
          <p:spPr bwMode="auto">
            <a:xfrm>
              <a:off x="1962150" y="1381900"/>
              <a:ext cx="152400" cy="1385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pitchFamily="34" charset="0"/>
              </a:endParaRPr>
            </a:p>
          </p:txBody>
        </p:sp>
        <p:sp>
          <p:nvSpPr>
            <p:cNvPr id="8" name="TextBox 7">
              <a:extLst>
                <a:ext uri="{FF2B5EF4-FFF2-40B4-BE49-F238E27FC236}">
                  <a16:creationId xmlns:a16="http://schemas.microsoft.com/office/drawing/2014/main" id="{9AC7D5F9-ACA7-EA0D-93FE-BD2F47603A58}"/>
                </a:ext>
              </a:extLst>
            </p:cNvPr>
            <p:cNvSpPr txBox="1"/>
            <p:nvPr/>
          </p:nvSpPr>
          <p:spPr>
            <a:xfrm>
              <a:off x="2114550" y="1268242"/>
              <a:ext cx="8001000" cy="1384995"/>
            </a:xfrm>
            <a:prstGeom prst="rect">
              <a:avLst/>
            </a:prstGeom>
            <a:noFill/>
          </p:spPr>
          <p:txBody>
            <a:bodyPr wrap="square" rtlCol="0">
              <a:spAutoFit/>
            </a:bodyPr>
            <a:lstStyle/>
            <a:p>
              <a:pPr>
                <a:buNone/>
              </a:pPr>
              <a:r>
                <a:rPr lang="en-US" sz="1200" dirty="0">
                  <a:latin typeface="Helvetica" panose="020B0604020202020204" pitchFamily="34" charset="0"/>
                  <a:cs typeface="Helvetica" panose="020B0604020202020204" pitchFamily="34" charset="0"/>
                </a:rPr>
                <a:t>Colored rooms require general trainings for access.</a:t>
              </a:r>
            </a:p>
            <a:p>
              <a:pPr>
                <a:buNone/>
              </a:pPr>
              <a:endParaRPr lang="en-US" sz="1200" dirty="0">
                <a:latin typeface="Helvetica" panose="020B0604020202020204" pitchFamily="34" charset="0"/>
                <a:cs typeface="Helvetica" panose="020B0604020202020204" pitchFamily="34" charset="0"/>
              </a:endParaRPr>
            </a:p>
            <a:p>
              <a:pPr>
                <a:buNone/>
              </a:pPr>
              <a:r>
                <a:rPr lang="en-US" sz="1200" dirty="0">
                  <a:latin typeface="Helvetica" panose="020B0604020202020204" pitchFamily="34" charset="0"/>
                  <a:cs typeface="Helvetica" panose="020B0604020202020204" pitchFamily="34" charset="0"/>
                </a:rPr>
                <a:t>Colored rooms require laser safety training in addition to general safety trainings for access.</a:t>
              </a:r>
            </a:p>
            <a:p>
              <a:pPr>
                <a:buNone/>
              </a:pPr>
              <a:endParaRPr lang="en-US" sz="1200" dirty="0">
                <a:latin typeface="Helvetica" panose="020B0604020202020204" pitchFamily="34" charset="0"/>
                <a:cs typeface="Helvetica" panose="020B0604020202020204" pitchFamily="34" charset="0"/>
              </a:endParaRPr>
            </a:p>
            <a:p>
              <a:pPr>
                <a:buNone/>
              </a:pPr>
              <a:r>
                <a:rPr lang="en-US" sz="1200" dirty="0">
                  <a:latin typeface="Helvetica" panose="020B0604020202020204" pitchFamily="34" charset="0"/>
                  <a:cs typeface="Helvetica" panose="020B0604020202020204" pitchFamily="34" charset="0"/>
                </a:rPr>
                <a:t>Colored rooms require compressed gas training in addition to general safety trainings for access.</a:t>
              </a:r>
            </a:p>
            <a:p>
              <a:pPr>
                <a:buNone/>
              </a:pPr>
              <a:endParaRPr lang="en-US" sz="1200" dirty="0">
                <a:latin typeface="Helvetica" panose="020B0604020202020204" pitchFamily="34" charset="0"/>
                <a:cs typeface="Helvetica" panose="020B0604020202020204" pitchFamily="34" charset="0"/>
              </a:endParaRPr>
            </a:p>
            <a:p>
              <a:pPr>
                <a:buNone/>
              </a:pPr>
              <a:r>
                <a:rPr lang="en-US" sz="1200" dirty="0">
                  <a:latin typeface="Helvetica" panose="020B0604020202020204" pitchFamily="34" charset="0"/>
                  <a:cs typeface="Helvetica" panose="020B0604020202020204" pitchFamily="34" charset="0"/>
                </a:rPr>
                <a:t>Colored rooms require cryogen training in addition to general safety trainings for access.</a:t>
              </a:r>
            </a:p>
          </p:txBody>
        </p:sp>
        <p:sp>
          <p:nvSpPr>
            <p:cNvPr id="9" name="Rectangle 8">
              <a:extLst>
                <a:ext uri="{FF2B5EF4-FFF2-40B4-BE49-F238E27FC236}">
                  <a16:creationId xmlns:a16="http://schemas.microsoft.com/office/drawing/2014/main" id="{C235D5FA-B0B6-0548-9A07-EB80E29DDC1F}"/>
                </a:ext>
              </a:extLst>
            </p:cNvPr>
            <p:cNvSpPr/>
            <p:nvPr/>
          </p:nvSpPr>
          <p:spPr bwMode="auto">
            <a:xfrm>
              <a:off x="1962150" y="1713475"/>
              <a:ext cx="152400" cy="138500"/>
            </a:xfrm>
            <a:prstGeom prst="rect">
              <a:avLst/>
            </a:prstGeom>
            <a:solidFill>
              <a:srgbClr val="3783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pitchFamily="34" charset="0"/>
              </a:endParaRPr>
            </a:p>
          </p:txBody>
        </p:sp>
        <p:sp>
          <p:nvSpPr>
            <p:cNvPr id="10" name="Rectangle 9">
              <a:extLst>
                <a:ext uri="{FF2B5EF4-FFF2-40B4-BE49-F238E27FC236}">
                  <a16:creationId xmlns:a16="http://schemas.microsoft.com/office/drawing/2014/main" id="{2A6BE32D-CE56-E9E4-6C37-351F516E1A6E}"/>
                </a:ext>
              </a:extLst>
            </p:cNvPr>
            <p:cNvSpPr/>
            <p:nvPr/>
          </p:nvSpPr>
          <p:spPr bwMode="auto">
            <a:xfrm>
              <a:off x="1962150" y="2064350"/>
              <a:ext cx="152400" cy="138500"/>
            </a:xfrm>
            <a:prstGeom prst="rect">
              <a:avLst/>
            </a:prstGeom>
            <a:solidFill>
              <a:srgbClr val="45FB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pitchFamily="34" charset="0"/>
              </a:endParaRPr>
            </a:p>
          </p:txBody>
        </p:sp>
        <p:sp>
          <p:nvSpPr>
            <p:cNvPr id="11" name="Rectangle 10">
              <a:extLst>
                <a:ext uri="{FF2B5EF4-FFF2-40B4-BE49-F238E27FC236}">
                  <a16:creationId xmlns:a16="http://schemas.microsoft.com/office/drawing/2014/main" id="{9B5FCA52-0070-0555-64E9-146CD0C63581}"/>
                </a:ext>
              </a:extLst>
            </p:cNvPr>
            <p:cNvSpPr/>
            <p:nvPr/>
          </p:nvSpPr>
          <p:spPr bwMode="auto">
            <a:xfrm>
              <a:off x="1962150" y="2438400"/>
              <a:ext cx="152400" cy="138500"/>
            </a:xfrm>
            <a:prstGeom prst="rect">
              <a:avLst/>
            </a:prstGeom>
            <a:solidFill>
              <a:srgbClr val="8EEE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pitchFamily="34" charset="0"/>
              </a:endParaRPr>
            </a:p>
          </p:txBody>
        </p:sp>
      </p:grpSp>
    </p:spTree>
    <p:extLst>
      <p:ext uri="{BB962C8B-B14F-4D97-AF65-F5344CB8AC3E}">
        <p14:creationId xmlns:p14="http://schemas.microsoft.com/office/powerpoint/2010/main" val="298798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37A482-9DD9-2145-E66F-E7615D10A339}"/>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65693CE1-9E71-86AD-A89D-3E223B41EDB8}"/>
              </a:ext>
            </a:extLst>
          </p:cNvPr>
          <p:cNvSpPr>
            <a:spLocks noGrp="1"/>
          </p:cNvSpPr>
          <p:nvPr>
            <p:ph type="title"/>
          </p:nvPr>
        </p:nvSpPr>
        <p:spPr>
          <a:xfrm>
            <a:off x="2209800" y="945952"/>
            <a:ext cx="7696200" cy="654248"/>
          </a:xfrm>
        </p:spPr>
        <p:txBody>
          <a:bodyPr anchor="t">
            <a:noAutofit/>
          </a:bodyPr>
          <a:lstStyle/>
          <a:p>
            <a:pPr algn="l"/>
            <a:r>
              <a:rPr lang="en-US" sz="1200" b="1" dirty="0">
                <a:latin typeface="Helvetica"/>
                <a:cs typeface="Helvetica"/>
              </a:rPr>
              <a:t>In the event of an emergency, evacuation should be along the route outlined by the red arrows.  To report emergencies please use the emergency phones in stairwell or on the loading dock.</a:t>
            </a:r>
            <a:br>
              <a:rPr lang="en-US" sz="1200" b="1" dirty="0">
                <a:latin typeface="Helvetica"/>
                <a:cs typeface="Helvetica"/>
              </a:rPr>
            </a:br>
            <a:br>
              <a:rPr lang="en-US" sz="1200" b="1" dirty="0">
                <a:latin typeface="Helvetica"/>
                <a:cs typeface="Helvetica"/>
              </a:rPr>
            </a:br>
            <a:endParaRPr lang="en-US" sz="1200" b="1" dirty="0">
              <a:latin typeface="Helvetica"/>
              <a:cs typeface="Helvetica"/>
            </a:endParaRPr>
          </a:p>
        </p:txBody>
      </p:sp>
      <p:sp>
        <p:nvSpPr>
          <p:cNvPr id="3" name="TextBox 2">
            <a:extLst>
              <a:ext uri="{FF2B5EF4-FFF2-40B4-BE49-F238E27FC236}">
                <a16:creationId xmlns:a16="http://schemas.microsoft.com/office/drawing/2014/main" id="{18215820-5BAE-3384-E96B-93F538AC44BB}"/>
              </a:ext>
            </a:extLst>
          </p:cNvPr>
          <p:cNvSpPr txBox="1"/>
          <p:nvPr/>
        </p:nvSpPr>
        <p:spPr>
          <a:xfrm>
            <a:off x="3352800" y="609601"/>
            <a:ext cx="5029200" cy="307777"/>
          </a:xfrm>
          <a:prstGeom prst="rect">
            <a:avLst/>
          </a:prstGeom>
          <a:noFill/>
        </p:spPr>
        <p:txBody>
          <a:bodyPr wrap="square" rtlCol="0">
            <a:spAutoFit/>
          </a:bodyPr>
          <a:lstStyle/>
          <a:p>
            <a:pPr algn="ctr">
              <a:buNone/>
            </a:pPr>
            <a:r>
              <a:rPr lang="en-US" sz="1400" b="1" dirty="0">
                <a:latin typeface="Helvetica"/>
                <a:cs typeface="Helvetica"/>
              </a:rPr>
              <a:t>Bard Sub-Basement CCMR Training and Evacuation Plan</a:t>
            </a:r>
          </a:p>
        </p:txBody>
      </p:sp>
      <p:sp>
        <p:nvSpPr>
          <p:cNvPr id="4" name="Action Button: Custom 24">
            <a:hlinkClick r:id="" action="ppaction://noaction" highlightClick="1"/>
            <a:extLst>
              <a:ext uri="{FF2B5EF4-FFF2-40B4-BE49-F238E27FC236}">
                <a16:creationId xmlns:a16="http://schemas.microsoft.com/office/drawing/2014/main" id="{CC4C0568-8DAE-391D-4728-C327E506A275}"/>
              </a:ext>
            </a:extLst>
          </p:cNvPr>
          <p:cNvSpPr/>
          <p:nvPr/>
        </p:nvSpPr>
        <p:spPr>
          <a:xfrm>
            <a:off x="8763000" y="5257800"/>
            <a:ext cx="152400" cy="152400"/>
          </a:xfrm>
          <a:prstGeom prst="actionButtonBlank">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a:cs typeface="Helvetica"/>
            </a:endParaRPr>
          </a:p>
        </p:txBody>
      </p:sp>
      <p:sp>
        <p:nvSpPr>
          <p:cNvPr id="5" name="TextBox 4">
            <a:extLst>
              <a:ext uri="{FF2B5EF4-FFF2-40B4-BE49-F238E27FC236}">
                <a16:creationId xmlns:a16="http://schemas.microsoft.com/office/drawing/2014/main" id="{DF8102B0-98B6-0744-68D3-6A602D58B6AB}"/>
              </a:ext>
            </a:extLst>
          </p:cNvPr>
          <p:cNvSpPr txBox="1"/>
          <p:nvPr/>
        </p:nvSpPr>
        <p:spPr>
          <a:xfrm>
            <a:off x="2383713" y="1628002"/>
            <a:ext cx="7462677" cy="830997"/>
          </a:xfrm>
          <a:prstGeom prst="rect">
            <a:avLst/>
          </a:prstGeom>
          <a:noFill/>
        </p:spPr>
        <p:txBody>
          <a:bodyPr wrap="square" rtlCol="0">
            <a:spAutoFit/>
          </a:bodyPr>
          <a:lstStyle/>
          <a:p>
            <a:pPr>
              <a:buNone/>
            </a:pPr>
            <a:r>
              <a:rPr lang="en-US" sz="1200" dirty="0">
                <a:latin typeface="Helvetica" panose="020B0604020202020204" pitchFamily="34" charset="0"/>
                <a:cs typeface="Helvetica" panose="020B0604020202020204" pitchFamily="34" charset="0"/>
              </a:rPr>
              <a:t>A fire extinguisher is located just inside the door from the hallway into the SB56 suite.</a:t>
            </a:r>
          </a:p>
          <a:p>
            <a:pPr>
              <a:buNone/>
            </a:pPr>
            <a:endParaRPr lang="en-US" sz="1200" dirty="0">
              <a:latin typeface="Helvetica" panose="020B0604020202020204" pitchFamily="34" charset="0"/>
              <a:cs typeface="Helvetica" panose="020B0604020202020204" pitchFamily="34" charset="0"/>
            </a:endParaRPr>
          </a:p>
          <a:p>
            <a:pPr>
              <a:buNone/>
            </a:pPr>
            <a:r>
              <a:rPr lang="en-US" sz="1200" dirty="0">
                <a:latin typeface="Helvetica" panose="020B0604020202020204" pitchFamily="34" charset="0"/>
                <a:cs typeface="Helvetica" panose="020B0604020202020204" pitchFamily="34" charset="0"/>
              </a:rPr>
              <a:t>An emergency shower is located in the hallway outside SB30. </a:t>
            </a:r>
          </a:p>
          <a:p>
            <a:pPr>
              <a:buNone/>
            </a:pPr>
            <a:endParaRPr lang="en-US" sz="1200" dirty="0">
              <a:latin typeface="Helvetica" panose="020B0604020202020204" pitchFamily="34" charset="0"/>
              <a:cs typeface="Helvetica" panose="020B0604020202020204" pitchFamily="34" charset="0"/>
            </a:endParaRPr>
          </a:p>
        </p:txBody>
      </p:sp>
      <p:pic>
        <p:nvPicPr>
          <p:cNvPr id="6" name="Content Placeholder 3">
            <a:extLst>
              <a:ext uri="{FF2B5EF4-FFF2-40B4-BE49-F238E27FC236}">
                <a16:creationId xmlns:a16="http://schemas.microsoft.com/office/drawing/2014/main" id="{401A68BA-7A61-9B02-2C44-3E4C85B7F8A2}"/>
              </a:ext>
            </a:extLst>
          </p:cNvPr>
          <p:cNvPicPr>
            <a:picLocks noChangeAspect="1"/>
          </p:cNvPicPr>
          <p:nvPr/>
        </p:nvPicPr>
        <p:blipFill>
          <a:blip r:embed="rId3"/>
          <a:stretch>
            <a:fillRect/>
          </a:stretch>
        </p:blipFill>
        <p:spPr>
          <a:xfrm rot="16200000">
            <a:off x="4051642" y="622640"/>
            <a:ext cx="3860117" cy="7848599"/>
          </a:xfrm>
          <a:prstGeom prst="rect">
            <a:avLst/>
          </a:prstGeom>
        </p:spPr>
      </p:pic>
      <p:pic>
        <p:nvPicPr>
          <p:cNvPr id="7" name="Picture 6">
            <a:extLst>
              <a:ext uri="{FF2B5EF4-FFF2-40B4-BE49-F238E27FC236}">
                <a16:creationId xmlns:a16="http://schemas.microsoft.com/office/drawing/2014/main" id="{E5C5E1BC-78DD-1888-FCF6-F7C45BB5C1B0}"/>
              </a:ext>
            </a:extLst>
          </p:cNvPr>
          <p:cNvPicPr>
            <a:picLocks noChangeAspect="1"/>
          </p:cNvPicPr>
          <p:nvPr/>
        </p:nvPicPr>
        <p:blipFill>
          <a:blip r:embed="rId4"/>
          <a:stretch>
            <a:fillRect/>
          </a:stretch>
        </p:blipFill>
        <p:spPr>
          <a:xfrm>
            <a:off x="2282578" y="2020049"/>
            <a:ext cx="202266" cy="176983"/>
          </a:xfrm>
          <a:prstGeom prst="rect">
            <a:avLst/>
          </a:prstGeom>
        </p:spPr>
      </p:pic>
      <p:pic>
        <p:nvPicPr>
          <p:cNvPr id="8" name="Picture 7">
            <a:extLst>
              <a:ext uri="{FF2B5EF4-FFF2-40B4-BE49-F238E27FC236}">
                <a16:creationId xmlns:a16="http://schemas.microsoft.com/office/drawing/2014/main" id="{E8B8789F-C332-EDCB-C08D-EFDEDC7516B3}"/>
              </a:ext>
            </a:extLst>
          </p:cNvPr>
          <p:cNvPicPr>
            <a:picLocks noChangeAspect="1"/>
          </p:cNvPicPr>
          <p:nvPr/>
        </p:nvPicPr>
        <p:blipFill>
          <a:blip r:embed="rId5"/>
          <a:stretch>
            <a:fillRect/>
          </a:stretch>
        </p:blipFill>
        <p:spPr>
          <a:xfrm>
            <a:off x="2295221" y="1664586"/>
            <a:ext cx="176983" cy="176983"/>
          </a:xfrm>
          <a:prstGeom prst="rect">
            <a:avLst/>
          </a:prstGeom>
        </p:spPr>
      </p:pic>
    </p:spTree>
    <p:extLst>
      <p:ext uri="{BB962C8B-B14F-4D97-AF65-F5344CB8AC3E}">
        <p14:creationId xmlns:p14="http://schemas.microsoft.com/office/powerpoint/2010/main" val="185582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609240-8989-0286-C7D0-E0D3329498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25D8AF-457B-96B7-655F-4159F2392BD6}"/>
              </a:ext>
            </a:extLst>
          </p:cNvPr>
          <p:cNvSpPr txBox="1"/>
          <p:nvPr/>
        </p:nvSpPr>
        <p:spPr>
          <a:xfrm>
            <a:off x="1524001" y="1621321"/>
            <a:ext cx="8892209" cy="4370427"/>
          </a:xfrm>
          <a:prstGeom prst="rect">
            <a:avLst/>
          </a:prstGeom>
          <a:noFill/>
        </p:spPr>
        <p:txBody>
          <a:bodyPr wrap="square" rtlCol="0">
            <a:spAutoFit/>
          </a:bodyPr>
          <a:lstStyle/>
          <a:p>
            <a:pPr lvl="1">
              <a:buNone/>
            </a:pPr>
            <a:r>
              <a:rPr lang="en-US" sz="1200" dirty="0">
                <a:latin typeface="Helvetica"/>
                <a:cs typeface="Helvetica"/>
              </a:rPr>
              <a:t>In addition to general safety training and equipment-specific safety training outlined on the previous page, all users working in the following areas should be aware of hazards which could potentially impact users not specifically using these systems:</a:t>
            </a:r>
          </a:p>
          <a:p>
            <a:pPr lvl="1">
              <a:buNone/>
            </a:pPr>
            <a:endParaRPr lang="en-US" sz="1200" b="1" dirty="0">
              <a:latin typeface="Helvetica"/>
              <a:cs typeface="Helvetica"/>
            </a:endParaRPr>
          </a:p>
          <a:p>
            <a:pPr lvl="1">
              <a:buNone/>
            </a:pPr>
            <a:r>
              <a:rPr lang="en-US" sz="1200" b="1" dirty="0">
                <a:latin typeface="Helvetica"/>
                <a:cs typeface="Helvetica"/>
              </a:rPr>
              <a:t>Cryogenic Hazards (B56): </a:t>
            </a:r>
            <a:r>
              <a:rPr lang="en-US" sz="1200" dirty="0">
                <a:latin typeface="Helvetica"/>
                <a:cs typeface="Helvetica"/>
              </a:rPr>
              <a:t>Cryogenic liquids are used regularly for cooling components of the Hyperion FTIR Microscope, Vertex Vacuum FTIR, and the Dynamic Mechanical Analyzer.  Due to the hazards associated with their use, all users in B56 should be aware when they are in use and observe appropriate safety practices.  Wear safety glasses whenever cryogens are in use in the room, and do not touch any surface of a </a:t>
            </a:r>
            <a:r>
              <a:rPr lang="en-US" sz="1200" dirty="0" err="1">
                <a:latin typeface="Helvetica"/>
                <a:cs typeface="Helvetica"/>
              </a:rPr>
              <a:t>dewar</a:t>
            </a:r>
            <a:r>
              <a:rPr lang="en-US" sz="1200" dirty="0">
                <a:latin typeface="Helvetica"/>
                <a:cs typeface="Helvetica"/>
              </a:rPr>
              <a:t>, transfer line, or probe under cooling without </a:t>
            </a:r>
            <a:r>
              <a:rPr lang="en-US" sz="1200" dirty="0" err="1">
                <a:latin typeface="Helvetica"/>
                <a:cs typeface="Helvetica"/>
              </a:rPr>
              <a:t>cryogloves</a:t>
            </a:r>
            <a:r>
              <a:rPr lang="en-US" sz="1200" dirty="0">
                <a:latin typeface="Helvetica"/>
                <a:cs typeface="Helvetica"/>
              </a:rPr>
              <a:t>.  If you notice a liquid or gas leak (or anything unusual) and the cryogen user is not present, notify them and/or the facility staff immediately.</a:t>
            </a:r>
          </a:p>
          <a:p>
            <a:pPr lvl="1">
              <a:buNone/>
            </a:pPr>
            <a:br>
              <a:rPr lang="en-US" sz="1200" dirty="0">
                <a:latin typeface="Helvetica"/>
                <a:cs typeface="Helvetica"/>
              </a:rPr>
            </a:br>
            <a:r>
              <a:rPr lang="en-US" sz="1200" b="1" dirty="0">
                <a:latin typeface="Helvetica"/>
                <a:cs typeface="Helvetica"/>
              </a:rPr>
              <a:t>Chemical Area (B47A): </a:t>
            </a:r>
            <a:r>
              <a:rPr lang="en-US" sz="1200" dirty="0">
                <a:latin typeface="Helvetica"/>
                <a:cs typeface="Helvetica"/>
              </a:rPr>
              <a:t>The fume hood in B47A is available for use on a case by case basis.  Consult with a facility manager if you require a fume hood for your project.  They will discuss your required chemicals, any concerns that they may have about incompatibles, and proper handling and disposal of wastes.  Use and disposal of chemicals should be cleared with the facility staff and an appropriate MSDS should be provided.  All containers must be labeled with the contents and the user’s name.  Users in B47A not using the fume hood should assume that hazardous chemicals are present in the hood and observe appropriate safety practices.  After use, the fume hood should be left down at an appropriate level indicated by the green arrows.</a:t>
            </a:r>
          </a:p>
          <a:p>
            <a:pPr lvl="1">
              <a:buNone/>
            </a:pPr>
            <a:endParaRPr lang="en-US" sz="1200" dirty="0">
              <a:latin typeface="Helvetica"/>
              <a:cs typeface="Helvetica"/>
            </a:endParaRPr>
          </a:p>
          <a:p>
            <a:pPr lvl="1">
              <a:buNone/>
            </a:pPr>
            <a:r>
              <a:rPr lang="en-US" sz="1200" b="1" dirty="0">
                <a:latin typeface="Helvetica"/>
                <a:cs typeface="Helvetica"/>
              </a:rPr>
              <a:t>Lasers (B56, SB30): </a:t>
            </a:r>
            <a:r>
              <a:rPr lang="en-US" sz="1200" dirty="0">
                <a:latin typeface="Helvetica"/>
                <a:cs typeface="Helvetica"/>
              </a:rPr>
              <a:t>There are Class IIIB lasers in SB30 for the Raman systems—in normal operation these lasers are not entering the room as a direct beam and users are not required to wear laser safety goggles. The Edinburgh FLS-1000 in B56 uses pulsed class 3R/B lasers for fluorescent lifetime measurements.</a:t>
            </a:r>
            <a:endParaRPr lang="en-US" sz="1200" dirty="0"/>
          </a:p>
          <a:p>
            <a:pPr>
              <a:buNone/>
            </a:pPr>
            <a:endParaRPr lang="en-US" sz="1400" dirty="0"/>
          </a:p>
        </p:txBody>
      </p:sp>
      <p:sp>
        <p:nvSpPr>
          <p:cNvPr id="6" name="Title 3">
            <a:extLst>
              <a:ext uri="{FF2B5EF4-FFF2-40B4-BE49-F238E27FC236}">
                <a16:creationId xmlns:a16="http://schemas.microsoft.com/office/drawing/2014/main" id="{5373FB22-7D1E-9793-3098-08F9FCFCE2E7}"/>
              </a:ext>
            </a:extLst>
          </p:cNvPr>
          <p:cNvSpPr>
            <a:spLocks noGrp="1"/>
          </p:cNvSpPr>
          <p:nvPr>
            <p:ph type="title"/>
          </p:nvPr>
        </p:nvSpPr>
        <p:spPr>
          <a:xfrm>
            <a:off x="2957681" y="794407"/>
            <a:ext cx="6631814" cy="537398"/>
          </a:xfrm>
        </p:spPr>
        <p:txBody>
          <a:bodyPr/>
          <a:lstStyle/>
          <a:p>
            <a:pPr algn="ctr"/>
            <a:r>
              <a:rPr lang="en-US" sz="3200" b="1" dirty="0">
                <a:latin typeface="Helvetica"/>
                <a:cs typeface="Helvetica"/>
              </a:rPr>
              <a:t>Area-Specific Hazards</a:t>
            </a:r>
          </a:p>
        </p:txBody>
      </p:sp>
    </p:spTree>
    <p:extLst>
      <p:ext uri="{BB962C8B-B14F-4D97-AF65-F5344CB8AC3E}">
        <p14:creationId xmlns:p14="http://schemas.microsoft.com/office/powerpoint/2010/main" val="292792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DE8A47-BDD1-E12F-9C21-5EFE262D68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004027-7BDD-70BA-7392-FBAC38DF3D7F}"/>
              </a:ext>
            </a:extLst>
          </p:cNvPr>
          <p:cNvSpPr txBox="1"/>
          <p:nvPr/>
        </p:nvSpPr>
        <p:spPr>
          <a:xfrm>
            <a:off x="1649895" y="2445190"/>
            <a:ext cx="8892209" cy="2708434"/>
          </a:xfrm>
          <a:prstGeom prst="rect">
            <a:avLst/>
          </a:prstGeom>
          <a:noFill/>
        </p:spPr>
        <p:txBody>
          <a:bodyPr wrap="square" rtlCol="0">
            <a:spAutoFit/>
          </a:bodyPr>
          <a:lstStyle/>
          <a:p>
            <a:pPr lvl="1">
              <a:buNone/>
            </a:pPr>
            <a:r>
              <a:rPr lang="en-US" sz="1200" dirty="0">
                <a:latin typeface="Helvetica"/>
                <a:cs typeface="Helvetica"/>
              </a:rPr>
              <a:t>In addition to general safety training and equipment-specific safety training outlined on the previous page, all users working in the following areas should be aware of hazards which could potentially impact users not specifically using these systems:</a:t>
            </a:r>
          </a:p>
          <a:p>
            <a:pPr lvl="1">
              <a:buNone/>
            </a:pPr>
            <a:endParaRPr lang="en-US" sz="1200" dirty="0">
              <a:latin typeface="Helvetica"/>
              <a:cs typeface="Helvetica"/>
            </a:endParaRPr>
          </a:p>
          <a:p>
            <a:pPr lvl="1">
              <a:buNone/>
            </a:pPr>
            <a:r>
              <a:rPr lang="en-US" sz="1200" b="1" dirty="0">
                <a:latin typeface="Helvetica"/>
                <a:cs typeface="Helvetica"/>
              </a:rPr>
              <a:t>Compressed Gas (B55): </a:t>
            </a:r>
            <a:r>
              <a:rPr lang="en-US" sz="1200" dirty="0">
                <a:latin typeface="Helvetica"/>
                <a:cs typeface="Helvetica"/>
              </a:rPr>
              <a:t>The regulators attached to the tanks of compressed gas that are used for the furnaces in B55 should not be changed without seeking permission from the facility staff every time.  Compressed gas tanks will be moved and installed by facility staff and not by users.</a:t>
            </a:r>
          </a:p>
          <a:p>
            <a:pPr lvl="1">
              <a:buNone/>
            </a:pPr>
            <a:endParaRPr lang="en-US" sz="1200" b="1" dirty="0">
              <a:latin typeface="Helvetica"/>
              <a:cs typeface="Helvetica"/>
            </a:endParaRPr>
          </a:p>
          <a:p>
            <a:pPr lvl="1">
              <a:buNone/>
            </a:pPr>
            <a:r>
              <a:rPr lang="en-US" sz="1200" b="1" dirty="0">
                <a:latin typeface="Helvetica"/>
                <a:cs typeface="Helvetica"/>
              </a:rPr>
              <a:t>Radiation Safety (Bard SB56, Clark E1):</a:t>
            </a:r>
            <a:r>
              <a:rPr lang="en-US" sz="1200" dirty="0">
                <a:latin typeface="Helvetica"/>
                <a:cs typeface="Helvetica"/>
              </a:rPr>
              <a:t> X-ray diffractometers produce ionizing radiation, with a maximum possible photon energy of 10 keV for the Multiwire Laue diffractometer in Clark E1 and a maximum of 40 keV for the diffractometers in SB56. Each of these instruments includes an interlock which is designed to prevent exposure of users to this radiation. Users of these instruments must be added to the radiation permit.</a:t>
            </a:r>
            <a:endParaRPr lang="en-US" sz="1200" b="1" dirty="0">
              <a:latin typeface="Helvetica"/>
              <a:cs typeface="Helvetica"/>
            </a:endParaRPr>
          </a:p>
          <a:p>
            <a:pPr lvl="1">
              <a:buNone/>
            </a:pPr>
            <a:endParaRPr lang="en-US" sz="1200" dirty="0"/>
          </a:p>
          <a:p>
            <a:pPr>
              <a:buNone/>
            </a:pPr>
            <a:endParaRPr lang="en-US" sz="1400" dirty="0"/>
          </a:p>
        </p:txBody>
      </p:sp>
      <p:sp>
        <p:nvSpPr>
          <p:cNvPr id="3" name="Title 3">
            <a:extLst>
              <a:ext uri="{FF2B5EF4-FFF2-40B4-BE49-F238E27FC236}">
                <a16:creationId xmlns:a16="http://schemas.microsoft.com/office/drawing/2014/main" id="{C0EF5031-4B61-1026-B79C-E172E6FBB425}"/>
              </a:ext>
            </a:extLst>
          </p:cNvPr>
          <p:cNvSpPr>
            <a:spLocks noGrp="1"/>
          </p:cNvSpPr>
          <p:nvPr>
            <p:ph type="title"/>
          </p:nvPr>
        </p:nvSpPr>
        <p:spPr>
          <a:xfrm>
            <a:off x="2957681" y="794407"/>
            <a:ext cx="6631814" cy="537398"/>
          </a:xfrm>
        </p:spPr>
        <p:txBody>
          <a:bodyPr/>
          <a:lstStyle/>
          <a:p>
            <a:pPr algn="ctr"/>
            <a:r>
              <a:rPr lang="en-US" sz="3200" b="1" dirty="0">
                <a:latin typeface="Helvetica"/>
                <a:cs typeface="Helvetica"/>
              </a:rPr>
              <a:t>Area-Specific Hazards (cont.)</a:t>
            </a:r>
          </a:p>
        </p:txBody>
      </p:sp>
    </p:spTree>
    <p:extLst>
      <p:ext uri="{BB962C8B-B14F-4D97-AF65-F5344CB8AC3E}">
        <p14:creationId xmlns:p14="http://schemas.microsoft.com/office/powerpoint/2010/main" val="139480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94F1DE-B34D-963F-E035-C6644D60B290}"/>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E20EFE37-05BD-8574-58C8-CD4641AD3679}"/>
              </a:ext>
            </a:extLst>
          </p:cNvPr>
          <p:cNvSpPr>
            <a:spLocks noGrp="1"/>
          </p:cNvSpPr>
          <p:nvPr>
            <p:ph type="title"/>
          </p:nvPr>
        </p:nvSpPr>
        <p:spPr>
          <a:xfrm>
            <a:off x="2286000" y="1719399"/>
            <a:ext cx="7696200" cy="4219671"/>
          </a:xfrm>
        </p:spPr>
        <p:txBody>
          <a:bodyPr anchor="t">
            <a:noAutofit/>
          </a:bodyPr>
          <a:lstStyle/>
          <a:p>
            <a:pPr algn="l"/>
            <a:r>
              <a:rPr lang="en-US" sz="1800" b="1" dirty="0">
                <a:latin typeface="Helvetica"/>
                <a:cs typeface="Helvetica"/>
              </a:rPr>
              <a:t>General trainings required to access the facilities are as follows</a:t>
            </a:r>
            <a:br>
              <a:rPr lang="en-US" sz="1800" dirty="0">
                <a:latin typeface="Helvetica"/>
                <a:cs typeface="Helvetica"/>
              </a:rPr>
            </a:br>
            <a:r>
              <a:rPr lang="en-US" sz="1800" dirty="0">
                <a:latin typeface="Helvetica"/>
                <a:cs typeface="Helvetica"/>
              </a:rPr>
              <a:t>- EHS #2555 - Laboratory Safety</a:t>
            </a:r>
            <a:br>
              <a:rPr lang="en-US" sz="1800" dirty="0">
                <a:latin typeface="Helvetica"/>
                <a:cs typeface="Helvetica"/>
              </a:rPr>
            </a:br>
            <a:r>
              <a:rPr lang="en-US" sz="1800" dirty="0">
                <a:latin typeface="Helvetica"/>
                <a:cs typeface="Helvetica"/>
              </a:rPr>
              <a:t>- EHS #2716 - Chemical Waste Disposal</a:t>
            </a:r>
            <a:br>
              <a:rPr lang="en-US" sz="1800" dirty="0">
                <a:latin typeface="Helvetica"/>
                <a:cs typeface="Helvetica"/>
              </a:rPr>
            </a:br>
            <a:r>
              <a:rPr lang="en-US" sz="1800" dirty="0">
                <a:latin typeface="Helvetica"/>
                <a:cs typeface="Helvetica"/>
              </a:rPr>
              <a:t>- EHS #5330 - Fire Safety</a:t>
            </a:r>
            <a:br>
              <a:rPr lang="en-US" sz="1800" dirty="0">
                <a:latin typeface="Helvetica"/>
                <a:cs typeface="Helvetica"/>
              </a:rPr>
            </a:br>
            <a:br>
              <a:rPr lang="en-US" sz="1800" dirty="0">
                <a:latin typeface="Helvetica"/>
                <a:cs typeface="Helvetica"/>
              </a:rPr>
            </a:br>
            <a:r>
              <a:rPr lang="en-US" sz="1800" b="1" dirty="0">
                <a:latin typeface="Helvetica"/>
                <a:cs typeface="Helvetica"/>
              </a:rPr>
              <a:t>In addition to general training, rooms with specific hazards require extra training to access.  </a:t>
            </a:r>
            <a:br>
              <a:rPr lang="en-US" sz="1800" b="1" dirty="0">
                <a:latin typeface="Helvetica"/>
                <a:cs typeface="Helvetica"/>
              </a:rPr>
            </a:br>
            <a:r>
              <a:rPr lang="en-US" sz="1800" dirty="0">
                <a:latin typeface="Helvetica"/>
                <a:cs typeface="Helvetica"/>
              </a:rPr>
              <a:t>-Access to rooms SB30, and certain instruments in B56 require EHS #2397 - Laser Safety 	</a:t>
            </a:r>
            <a:br>
              <a:rPr lang="en-US" sz="1800" dirty="0">
                <a:latin typeface="Helvetica"/>
                <a:cs typeface="Helvetica"/>
              </a:rPr>
            </a:br>
            <a:r>
              <a:rPr lang="en-US" sz="1800" dirty="0">
                <a:latin typeface="Helvetica"/>
                <a:cs typeface="Helvetica"/>
              </a:rPr>
              <a:t>-Access to room B55 requires EHS #2335 – Compressed Gas Safety</a:t>
            </a:r>
            <a:br>
              <a:rPr lang="en-US" sz="1800" dirty="0">
                <a:latin typeface="Helvetica"/>
                <a:cs typeface="Helvetica"/>
              </a:rPr>
            </a:br>
            <a:r>
              <a:rPr lang="en-US" sz="1800" dirty="0">
                <a:latin typeface="Helvetica"/>
                <a:cs typeface="Helvetica"/>
              </a:rPr>
              <a:t>-Access to certain instruments in room B56 EHS #3055 – Cryogen Safety</a:t>
            </a:r>
            <a:br>
              <a:rPr lang="en-US" sz="1800" dirty="0">
                <a:latin typeface="Helvetica"/>
                <a:cs typeface="Helvetica"/>
              </a:rPr>
            </a:br>
            <a:r>
              <a:rPr lang="en-US" sz="1800" dirty="0">
                <a:latin typeface="Helvetica"/>
                <a:cs typeface="Helvetica"/>
              </a:rPr>
              <a:t>-Access to certain instruments in SB56 Bard Hall, and E1 Clark Hall require EHS #5033 – Radiation Producing Equipment Safety</a:t>
            </a:r>
            <a:br>
              <a:rPr lang="en-US" sz="1800" dirty="0">
                <a:latin typeface="Helvetica"/>
                <a:cs typeface="Helvetica"/>
              </a:rPr>
            </a:br>
            <a:br>
              <a:rPr lang="en-US" sz="1800" dirty="0">
                <a:latin typeface="Helvetica"/>
                <a:cs typeface="Helvetica"/>
              </a:rPr>
            </a:br>
            <a:r>
              <a:rPr lang="en-US" sz="1800" b="1" dirty="0">
                <a:latin typeface="Helvetica"/>
                <a:cs typeface="Helvetica"/>
              </a:rPr>
              <a:t>Access will only be granted once safety trainings have been verified by the facility manager!  </a:t>
            </a:r>
          </a:p>
        </p:txBody>
      </p:sp>
      <p:sp>
        <p:nvSpPr>
          <p:cNvPr id="3" name="TextBox 2">
            <a:extLst>
              <a:ext uri="{FF2B5EF4-FFF2-40B4-BE49-F238E27FC236}">
                <a16:creationId xmlns:a16="http://schemas.microsoft.com/office/drawing/2014/main" id="{7FF0C30B-03B4-FA27-EF79-E56CE5A19780}"/>
              </a:ext>
            </a:extLst>
          </p:cNvPr>
          <p:cNvSpPr txBox="1"/>
          <p:nvPr/>
        </p:nvSpPr>
        <p:spPr>
          <a:xfrm>
            <a:off x="3276600" y="914400"/>
            <a:ext cx="5943600" cy="461665"/>
          </a:xfrm>
          <a:prstGeom prst="rect">
            <a:avLst/>
          </a:prstGeom>
          <a:noFill/>
        </p:spPr>
        <p:txBody>
          <a:bodyPr wrap="square" rtlCol="0">
            <a:spAutoFit/>
          </a:bodyPr>
          <a:lstStyle/>
          <a:p>
            <a:pPr algn="ctr">
              <a:buNone/>
            </a:pPr>
            <a:r>
              <a:rPr lang="en-US" sz="2400" b="1" dirty="0">
                <a:latin typeface="Helvetica"/>
                <a:cs typeface="Helvetica"/>
              </a:rPr>
              <a:t>Training required for facility access</a:t>
            </a:r>
            <a:endParaRPr lang="en-US" sz="2400" dirty="0">
              <a:latin typeface="Helvetica"/>
              <a:cs typeface="Helvetica"/>
            </a:endParaRPr>
          </a:p>
        </p:txBody>
      </p:sp>
    </p:spTree>
    <p:extLst>
      <p:ext uri="{BB962C8B-B14F-4D97-AF65-F5344CB8AC3E}">
        <p14:creationId xmlns:p14="http://schemas.microsoft.com/office/powerpoint/2010/main" val="177317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691187-F46F-1025-37DF-BFF66B30CD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CB1A8-BF49-BDA9-5AA8-905984439316}"/>
              </a:ext>
            </a:extLst>
          </p:cNvPr>
          <p:cNvSpPr txBox="1"/>
          <p:nvPr/>
        </p:nvSpPr>
        <p:spPr>
          <a:xfrm>
            <a:off x="1447801" y="1524001"/>
            <a:ext cx="8892209" cy="4893647"/>
          </a:xfrm>
          <a:prstGeom prst="rect">
            <a:avLst/>
          </a:prstGeom>
          <a:noFill/>
        </p:spPr>
        <p:txBody>
          <a:bodyPr wrap="square" rtlCol="0">
            <a:spAutoFit/>
          </a:bodyPr>
          <a:lstStyle/>
          <a:p>
            <a:pPr lvl="1">
              <a:buNone/>
            </a:pPr>
            <a:r>
              <a:rPr lang="en-US" sz="1200" b="1" dirty="0">
                <a:latin typeface="Helvetica"/>
                <a:cs typeface="Helvetica"/>
              </a:rPr>
              <a:t>Equipment Usage -  </a:t>
            </a:r>
            <a:r>
              <a:rPr lang="en-US" sz="1200" dirty="0">
                <a:latin typeface="Helvetica"/>
                <a:cs typeface="Helvetica"/>
              </a:rPr>
              <a:t>Users are prohibited from using equipment for which they have not been trained. In general, equipment training will be done by facility staff; exceptions require explicit permission from the staff. Visitors or users’ colleagues may OBSERVE use of equipment without completing access/training requirements as long as they follow all necessary safety measures, but may not USE equipment until all requirements are properly completed.  Use of equipment which has been enabled under someone else’s FOM account is strictly prohibited in all CCMR facilities. Each tool will have Standard Operating Procedures (SOP) posted at the tool describing:</a:t>
            </a:r>
          </a:p>
          <a:p>
            <a:pPr lvl="1">
              <a:buNone/>
            </a:pPr>
            <a:r>
              <a:rPr lang="en-US" sz="1200" dirty="0">
                <a:latin typeface="Helvetica"/>
                <a:cs typeface="Helvetica"/>
              </a:rPr>
              <a:t>	a. All EH&amp;S safety training required for use</a:t>
            </a:r>
          </a:p>
          <a:p>
            <a:pPr lvl="1">
              <a:buNone/>
            </a:pPr>
            <a:r>
              <a:rPr lang="en-US" sz="1200" dirty="0">
                <a:latin typeface="Helvetica"/>
                <a:cs typeface="Helvetica"/>
              </a:rPr>
              <a:t>	b. All Personal Protective Equipment (PPE) required</a:t>
            </a:r>
          </a:p>
          <a:p>
            <a:pPr lvl="1">
              <a:buNone/>
            </a:pPr>
            <a:r>
              <a:rPr lang="en-US" sz="1200" dirty="0">
                <a:latin typeface="Helvetica"/>
                <a:cs typeface="Helvetica"/>
              </a:rPr>
              <a:t>	c. Equipment-specific training required before use</a:t>
            </a:r>
          </a:p>
          <a:p>
            <a:pPr lvl="1">
              <a:buNone/>
            </a:pPr>
            <a:r>
              <a:rPr lang="en-US" sz="1200" dirty="0">
                <a:latin typeface="Helvetica"/>
                <a:cs typeface="Helvetica"/>
              </a:rPr>
              <a:t>	d. General use procedures and emergency notes</a:t>
            </a:r>
          </a:p>
          <a:p>
            <a:pPr lvl="1">
              <a:buNone/>
            </a:pPr>
            <a:endParaRPr lang="en-US" sz="1200" dirty="0">
              <a:latin typeface="Helvetica"/>
              <a:cs typeface="Helvetica"/>
            </a:endParaRPr>
          </a:p>
          <a:p>
            <a:pPr lvl="1">
              <a:buNone/>
            </a:pPr>
            <a:r>
              <a:rPr lang="en-US" sz="1200" b="1" dirty="0">
                <a:latin typeface="Helvetica"/>
                <a:cs typeface="Helvetica"/>
              </a:rPr>
              <a:t>Attire &amp; Personal Protective Equipment (PPE) – </a:t>
            </a:r>
            <a:r>
              <a:rPr lang="en-US" sz="1200" dirty="0">
                <a:latin typeface="Helvetica"/>
                <a:cs typeface="Helvetica"/>
              </a:rPr>
              <a:t>All users are expected to wear closed-toed shoes, long pants and shirt sleeves at all times in the lab.  Long hair should be tied back to avoid any moving parts. Safety glasses are required for all users in chemical areas and should be worn in all areas when appropriate.  Nitrile gloves are available in all areas; if stock of gloves is low or has run out, please notify facility staff.</a:t>
            </a:r>
            <a:br>
              <a:rPr lang="en-US" sz="1200" dirty="0">
                <a:latin typeface="Helvetica"/>
                <a:cs typeface="Helvetica"/>
              </a:rPr>
            </a:br>
            <a:endParaRPr lang="en-US" sz="1200" dirty="0">
              <a:latin typeface="Helvetica"/>
              <a:cs typeface="Helvetica"/>
            </a:endParaRPr>
          </a:p>
          <a:p>
            <a:pPr lvl="1">
              <a:buNone/>
            </a:pPr>
            <a:r>
              <a:rPr lang="en-US" sz="1200" b="1" dirty="0">
                <a:latin typeface="Helvetica"/>
                <a:cs typeface="Helvetica"/>
              </a:rPr>
              <a:t>Food &amp; Drinks – </a:t>
            </a:r>
            <a:r>
              <a:rPr lang="en-US" sz="1200" dirty="0">
                <a:latin typeface="Helvetica"/>
                <a:cs typeface="Helvetica"/>
              </a:rPr>
              <a:t>Food and drinks should not be stored or consumed anywhere in the facility.  </a:t>
            </a:r>
          </a:p>
          <a:p>
            <a:pPr lvl="1">
              <a:buNone/>
            </a:pPr>
            <a:endParaRPr lang="en-US" sz="1200" dirty="0">
              <a:latin typeface="Helvetica"/>
              <a:cs typeface="Helvetica"/>
            </a:endParaRPr>
          </a:p>
          <a:p>
            <a:pPr lvl="1">
              <a:buNone/>
            </a:pPr>
            <a:r>
              <a:rPr lang="en-US" sz="1200" b="1" dirty="0">
                <a:latin typeface="Helvetica"/>
                <a:cs typeface="Helvetica"/>
              </a:rPr>
              <a:t>Other Notes – </a:t>
            </a:r>
            <a:endParaRPr lang="en-US" sz="1200" dirty="0">
              <a:latin typeface="Helvetica"/>
              <a:cs typeface="Helvetica"/>
            </a:endParaRPr>
          </a:p>
          <a:p>
            <a:pPr marL="1085850" lvl="2" indent="-171450">
              <a:buFont typeface="Arial" panose="020B0604020202020204" pitchFamily="34" charset="0"/>
              <a:buChar char="•"/>
            </a:pPr>
            <a:r>
              <a:rPr lang="en-US" sz="1200" dirty="0">
                <a:latin typeface="Helvetica"/>
                <a:cs typeface="Helvetica"/>
              </a:rPr>
              <a:t>Keep all areas as neat and clean as possible.</a:t>
            </a:r>
          </a:p>
          <a:p>
            <a:pPr marL="1085850" lvl="2" indent="-171450">
              <a:buFont typeface="Arial" panose="020B0604020202020204" pitchFamily="34" charset="0"/>
              <a:buChar char="•"/>
            </a:pPr>
            <a:r>
              <a:rPr lang="en-US" sz="1200" dirty="0">
                <a:latin typeface="Helvetica"/>
                <a:cs typeface="Helvetica"/>
              </a:rPr>
              <a:t>Cell phones, laptops, etc. may be used as long as use does not distract from appropriate facility use.</a:t>
            </a:r>
          </a:p>
          <a:p>
            <a:pPr marL="1085850" lvl="2" indent="-171450">
              <a:buFont typeface="Arial" panose="020B0604020202020204" pitchFamily="34" charset="0"/>
              <a:buChar char="•"/>
            </a:pPr>
            <a:r>
              <a:rPr lang="en-US" sz="1200" dirty="0">
                <a:latin typeface="Helvetica"/>
                <a:cs typeface="Helvetica"/>
              </a:rPr>
              <a:t>Headphones may be used if one ear is left open and cords do not interfere with equipment use or create hazards.</a:t>
            </a:r>
          </a:p>
          <a:p>
            <a:pPr marL="1085850" lvl="2" indent="-171450">
              <a:buFont typeface="Arial" panose="020B0604020202020204" pitchFamily="34" charset="0"/>
              <a:buChar char="•"/>
            </a:pPr>
            <a:r>
              <a:rPr lang="en-US" sz="1200" dirty="0">
                <a:latin typeface="Helvetica"/>
                <a:cs typeface="Helvetica"/>
              </a:rPr>
              <a:t>Music is allowed at a reasonable level as long as all users in the lab agree.  If asked, it must be turned off. </a:t>
            </a:r>
          </a:p>
          <a:p>
            <a:pPr marL="1085850" lvl="2" indent="-171450">
              <a:buFont typeface="Arial" panose="020B0604020202020204" pitchFamily="34" charset="0"/>
              <a:buChar char="•"/>
            </a:pPr>
            <a:r>
              <a:rPr lang="en-US" sz="1200" dirty="0">
                <a:latin typeface="Helvetica"/>
                <a:cs typeface="Helvetica"/>
              </a:rPr>
              <a:t>You should be able to access Red Rover (“</a:t>
            </a:r>
            <a:r>
              <a:rPr lang="en-US" sz="1200" dirty="0" err="1">
                <a:latin typeface="Helvetica"/>
                <a:cs typeface="Helvetica"/>
              </a:rPr>
              <a:t>eduroam</a:t>
            </a:r>
            <a:r>
              <a:rPr lang="en-US" sz="1200" dirty="0">
                <a:latin typeface="Helvetica"/>
                <a:cs typeface="Helvetica"/>
              </a:rPr>
              <a:t>”, “</a:t>
            </a:r>
            <a:r>
              <a:rPr lang="en-US" sz="1200" dirty="0" err="1">
                <a:latin typeface="Helvetica"/>
                <a:cs typeface="Helvetica"/>
              </a:rPr>
              <a:t>RedRover</a:t>
            </a:r>
            <a:r>
              <a:rPr lang="en-US" sz="1200" dirty="0">
                <a:latin typeface="Helvetica"/>
                <a:cs typeface="Helvetica"/>
              </a:rPr>
              <a:t>”, or “</a:t>
            </a:r>
            <a:r>
              <a:rPr lang="en-US" sz="1200" dirty="0" err="1">
                <a:latin typeface="Helvetica"/>
                <a:cs typeface="Helvetica"/>
              </a:rPr>
              <a:t>RedRover</a:t>
            </a:r>
            <a:r>
              <a:rPr lang="en-US" sz="1200" dirty="0">
                <a:latin typeface="Helvetica"/>
                <a:cs typeface="Helvetica"/>
              </a:rPr>
              <a:t>-Secure”) in the facility and surrounding areas.</a:t>
            </a:r>
          </a:p>
        </p:txBody>
      </p:sp>
      <p:sp>
        <p:nvSpPr>
          <p:cNvPr id="3" name="TextBox 2">
            <a:extLst>
              <a:ext uri="{FF2B5EF4-FFF2-40B4-BE49-F238E27FC236}">
                <a16:creationId xmlns:a16="http://schemas.microsoft.com/office/drawing/2014/main" id="{CD632574-9377-37FB-3814-20D187AF4066}"/>
              </a:ext>
            </a:extLst>
          </p:cNvPr>
          <p:cNvSpPr txBox="1"/>
          <p:nvPr/>
        </p:nvSpPr>
        <p:spPr>
          <a:xfrm>
            <a:off x="3124200" y="905347"/>
            <a:ext cx="5943600" cy="461665"/>
          </a:xfrm>
          <a:prstGeom prst="rect">
            <a:avLst/>
          </a:prstGeom>
          <a:noFill/>
        </p:spPr>
        <p:txBody>
          <a:bodyPr wrap="square" rtlCol="0">
            <a:spAutoFit/>
          </a:bodyPr>
          <a:lstStyle/>
          <a:p>
            <a:pPr algn="ctr">
              <a:buNone/>
            </a:pPr>
            <a:r>
              <a:rPr lang="en-US" sz="2400" b="1" dirty="0">
                <a:latin typeface="Helvetica"/>
                <a:cs typeface="Helvetica"/>
              </a:rPr>
              <a:t>Other Facility Guidelines</a:t>
            </a:r>
            <a:endParaRPr lang="en-US" sz="2400" dirty="0">
              <a:latin typeface="Helvetica"/>
              <a:cs typeface="Helvetica"/>
            </a:endParaRPr>
          </a:p>
        </p:txBody>
      </p:sp>
    </p:spTree>
    <p:extLst>
      <p:ext uri="{BB962C8B-B14F-4D97-AF65-F5344CB8AC3E}">
        <p14:creationId xmlns:p14="http://schemas.microsoft.com/office/powerpoint/2010/main" val="165563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4B821A-3CAA-76C4-BECE-9E44E82E97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B98AFE-C3E5-50F4-BD8E-5EA2458D45DC}"/>
              </a:ext>
            </a:extLst>
          </p:cNvPr>
          <p:cNvSpPr txBox="1"/>
          <p:nvPr/>
        </p:nvSpPr>
        <p:spPr>
          <a:xfrm>
            <a:off x="1447801" y="1447801"/>
            <a:ext cx="8001000" cy="5262979"/>
          </a:xfrm>
          <a:prstGeom prst="rect">
            <a:avLst/>
          </a:prstGeom>
          <a:noFill/>
        </p:spPr>
        <p:txBody>
          <a:bodyPr wrap="square" rtlCol="0">
            <a:spAutoFit/>
          </a:bodyPr>
          <a:lstStyle/>
          <a:p>
            <a:pPr lvl="1">
              <a:buNone/>
            </a:pPr>
            <a:r>
              <a:rPr lang="en-US" sz="1400" dirty="0">
                <a:latin typeface="Helvetica"/>
                <a:cs typeface="Helvetica"/>
              </a:rPr>
              <a:t>All waste in the facility will fall into one the following categories and should be disposed of accordingly:</a:t>
            </a:r>
          </a:p>
          <a:p>
            <a:pPr marL="742950" lvl="1" indent="-285750">
              <a:buFont typeface="Arial" panose="020B0604020202020204" pitchFamily="34" charset="0"/>
              <a:buChar char="•"/>
            </a:pPr>
            <a:r>
              <a:rPr lang="en-US" sz="1400" b="1" dirty="0">
                <a:latin typeface="Helvetica"/>
                <a:cs typeface="Helvetica"/>
              </a:rPr>
              <a:t>Hazardous Waste – </a:t>
            </a:r>
            <a:r>
              <a:rPr lang="en-US" sz="1400" dirty="0">
                <a:latin typeface="Helvetica"/>
                <a:cs typeface="Helvetica"/>
              </a:rPr>
              <a:t>Bard B47 is the only room in this facility which includes a satellite waste accumulation site, and is restricted to users of that room. In all other rooms, all hazardous materials brought by users must be removed at the end of an experiment.</a:t>
            </a:r>
          </a:p>
          <a:p>
            <a:pPr marL="742950" lvl="1" indent="-285750">
              <a:buFont typeface="Arial" panose="020B0604020202020204" pitchFamily="34" charset="0"/>
              <a:buChar char="•"/>
            </a:pPr>
            <a:r>
              <a:rPr lang="en-US" sz="1400" b="1" dirty="0">
                <a:latin typeface="Helvetica"/>
                <a:cs typeface="Helvetica"/>
              </a:rPr>
              <a:t>Noxious Fumes – </a:t>
            </a:r>
            <a:r>
              <a:rPr lang="en-US" sz="1400" dirty="0">
                <a:latin typeface="Helvetica"/>
                <a:cs typeface="Helvetica"/>
              </a:rPr>
              <a:t>Before bringing any strong-smelling materials to the lab, discuss your experiment with a laboratory manager. You will be required to keep all materials in sealed containers except during transfer and measurement.</a:t>
            </a:r>
          </a:p>
          <a:p>
            <a:pPr marL="742950" lvl="1" indent="-285750">
              <a:buFont typeface="Arial" panose="020B0604020202020204" pitchFamily="34" charset="0"/>
              <a:buChar char="•"/>
            </a:pPr>
            <a:r>
              <a:rPr lang="en-US" sz="1400" b="1" dirty="0">
                <a:latin typeface="Helvetica"/>
                <a:cs typeface="Helvetica"/>
              </a:rPr>
              <a:t>Lab Glass – </a:t>
            </a:r>
            <a:r>
              <a:rPr lang="en-US" sz="1400" dirty="0">
                <a:latin typeface="Helvetica"/>
                <a:cs typeface="Helvetica"/>
              </a:rPr>
              <a:t>Microscope slides, old or broken glass labware, silicon wafers, ALL pipettes, and other glass used for scientific purposes which are not contaminated with hazardous materials should be disposed of in the appropriate containers in B56 or SB30.</a:t>
            </a:r>
          </a:p>
          <a:p>
            <a:pPr marL="742950" lvl="1" indent="-285750">
              <a:buFont typeface="Arial" panose="020B0604020202020204" pitchFamily="34" charset="0"/>
              <a:buChar char="•"/>
            </a:pPr>
            <a:r>
              <a:rPr lang="en-US" sz="1400" b="1" dirty="0">
                <a:latin typeface="Helvetica"/>
                <a:cs typeface="Helvetica"/>
              </a:rPr>
              <a:t>Sharps – </a:t>
            </a:r>
            <a:r>
              <a:rPr lang="en-US" sz="1400" dirty="0">
                <a:latin typeface="Helvetica"/>
                <a:cs typeface="Helvetica"/>
              </a:rPr>
              <a:t>Used blades and other sharp objects (see exceptions below) go in the designated container.</a:t>
            </a:r>
          </a:p>
          <a:p>
            <a:pPr marL="1200150" lvl="2" indent="-285750">
              <a:buFont typeface="Arial" panose="020B0604020202020204" pitchFamily="34" charset="0"/>
              <a:buChar char="•"/>
            </a:pPr>
            <a:r>
              <a:rPr lang="en-US" sz="1400" b="1" dirty="0">
                <a:latin typeface="Helvetica"/>
                <a:cs typeface="Helvetica"/>
              </a:rPr>
              <a:t>Syringes/needles/pipette tips – </a:t>
            </a:r>
            <a:r>
              <a:rPr lang="en-US" sz="1400" dirty="0">
                <a:latin typeface="Helvetica"/>
                <a:cs typeface="Helvetica"/>
              </a:rPr>
              <a:t>These all have special storage/disposal guidelines.  Consult with facility staff if you plan to use any of these in the facility.</a:t>
            </a:r>
          </a:p>
          <a:p>
            <a:pPr marL="742950" lvl="1" indent="-285750">
              <a:buFont typeface="Arial" panose="020B0604020202020204" pitchFamily="34" charset="0"/>
              <a:buChar char="•"/>
            </a:pPr>
            <a:r>
              <a:rPr lang="en-US" sz="1400" b="1" dirty="0">
                <a:latin typeface="Helvetica"/>
                <a:cs typeface="Helvetica"/>
              </a:rPr>
              <a:t>Recyclables – </a:t>
            </a:r>
            <a:r>
              <a:rPr lang="en-US" sz="1400" dirty="0">
                <a:latin typeface="Helvetica"/>
                <a:cs typeface="Helvetica"/>
              </a:rPr>
              <a:t>Paper (excluding used paper towels), cardboard (boxes should be broken down), clean and empty drink containers, and other recyclables should be left in the small blue recycling bins in the individual rooms.</a:t>
            </a:r>
          </a:p>
          <a:p>
            <a:pPr marL="742950" lvl="1" indent="-285750">
              <a:buFont typeface="Arial" panose="020B0604020202020204" pitchFamily="34" charset="0"/>
              <a:buChar char="•"/>
            </a:pPr>
            <a:r>
              <a:rPr lang="en-US" sz="1400" b="1" dirty="0">
                <a:latin typeface="Helvetica"/>
                <a:cs typeface="Helvetica"/>
              </a:rPr>
              <a:t>Trash – </a:t>
            </a:r>
            <a:r>
              <a:rPr lang="en-US" sz="1400" dirty="0">
                <a:latin typeface="Helvetica"/>
                <a:cs typeface="Helvetica"/>
              </a:rPr>
              <a:t>Anything not fitting the above categories should go in the small trash bins in the individual rooms.</a:t>
            </a:r>
            <a:endParaRPr lang="en-US" sz="1400" b="1" dirty="0">
              <a:latin typeface="Helvetica"/>
              <a:cs typeface="Helvetica"/>
            </a:endParaRPr>
          </a:p>
          <a:p>
            <a:pPr marL="742950" lvl="1" indent="-285750">
              <a:buFont typeface="Arial" panose="020B0604020202020204" pitchFamily="34" charset="0"/>
              <a:buChar char="•"/>
            </a:pPr>
            <a:endParaRPr lang="en-US" sz="1400" b="1" dirty="0">
              <a:latin typeface="Helvetica"/>
              <a:cs typeface="Helvetica"/>
            </a:endParaRPr>
          </a:p>
          <a:p>
            <a:pPr lvl="1">
              <a:buNone/>
            </a:pPr>
            <a:r>
              <a:rPr lang="en-US" sz="1400" dirty="0">
                <a:latin typeface="Helvetica"/>
                <a:cs typeface="Helvetica"/>
              </a:rPr>
              <a:t>All samples in the facility must be properly labeled and should be removed from the facility after use/analysis.  Any unlabeled samples left in the facility may be disposed of by the facility staff at any time.</a:t>
            </a:r>
          </a:p>
        </p:txBody>
      </p:sp>
      <p:sp>
        <p:nvSpPr>
          <p:cNvPr id="3" name="TextBox 2">
            <a:extLst>
              <a:ext uri="{FF2B5EF4-FFF2-40B4-BE49-F238E27FC236}">
                <a16:creationId xmlns:a16="http://schemas.microsoft.com/office/drawing/2014/main" id="{18F994DE-4643-DBBC-4AC7-5EA4A60C0AE7}"/>
              </a:ext>
            </a:extLst>
          </p:cNvPr>
          <p:cNvSpPr txBox="1"/>
          <p:nvPr/>
        </p:nvSpPr>
        <p:spPr>
          <a:xfrm>
            <a:off x="3124200" y="905347"/>
            <a:ext cx="5943600" cy="461665"/>
          </a:xfrm>
          <a:prstGeom prst="rect">
            <a:avLst/>
          </a:prstGeom>
          <a:noFill/>
        </p:spPr>
        <p:txBody>
          <a:bodyPr wrap="square" rtlCol="0">
            <a:spAutoFit/>
          </a:bodyPr>
          <a:lstStyle/>
          <a:p>
            <a:pPr algn="ctr">
              <a:buNone/>
            </a:pPr>
            <a:r>
              <a:rPr lang="en-US" sz="2400" b="1" dirty="0">
                <a:latin typeface="Helvetica"/>
                <a:cs typeface="Helvetica"/>
              </a:rPr>
              <a:t>Waste Disposal</a:t>
            </a:r>
            <a:endParaRPr lang="en-US" sz="2400" dirty="0">
              <a:latin typeface="Helvetica"/>
              <a:cs typeface="Helvetica"/>
            </a:endParaRPr>
          </a:p>
        </p:txBody>
      </p:sp>
      <p:grpSp>
        <p:nvGrpSpPr>
          <p:cNvPr id="4" name="Group 3">
            <a:extLst>
              <a:ext uri="{FF2B5EF4-FFF2-40B4-BE49-F238E27FC236}">
                <a16:creationId xmlns:a16="http://schemas.microsoft.com/office/drawing/2014/main" id="{E1834E13-D346-569A-AFA4-F6C005F7EB67}"/>
              </a:ext>
            </a:extLst>
          </p:cNvPr>
          <p:cNvGrpSpPr/>
          <p:nvPr/>
        </p:nvGrpSpPr>
        <p:grpSpPr>
          <a:xfrm>
            <a:off x="10376899" y="905347"/>
            <a:ext cx="1122895" cy="5577552"/>
            <a:chOff x="7850982" y="975648"/>
            <a:chExt cx="1122895" cy="5577552"/>
          </a:xfrm>
        </p:grpSpPr>
        <p:pic>
          <p:nvPicPr>
            <p:cNvPr id="5" name="Picture 7" descr="050638">
              <a:extLst>
                <a:ext uri="{FF2B5EF4-FFF2-40B4-BE49-F238E27FC236}">
                  <a16:creationId xmlns:a16="http://schemas.microsoft.com/office/drawing/2014/main" id="{FE1D4E0D-603F-67BD-C9B7-00FBD8253C64}"/>
                </a:ext>
              </a:extLst>
            </p:cNvPr>
            <p:cNvPicPr>
              <a:picLocks noChangeAspect="1" noChangeArrowheads="1"/>
            </p:cNvPicPr>
            <p:nvPr/>
          </p:nvPicPr>
          <p:blipFill>
            <a:blip r:embed="rId3" cstate="print"/>
            <a:srcRect/>
            <a:stretch>
              <a:fillRect/>
            </a:stretch>
          </p:blipFill>
          <p:spPr bwMode="auto">
            <a:xfrm>
              <a:off x="7924801" y="2527126"/>
              <a:ext cx="914400" cy="1447578"/>
            </a:xfrm>
            <a:prstGeom prst="rect">
              <a:avLst/>
            </a:prstGeom>
            <a:noFill/>
            <a:ln w="9525">
              <a:noFill/>
              <a:miter lim="800000"/>
              <a:headEnd/>
              <a:tailEnd/>
            </a:ln>
          </p:spPr>
        </p:pic>
        <p:pic>
          <p:nvPicPr>
            <p:cNvPr id="6" name="Picture 2" descr="https://encrypted-tbn3.gstatic.com/images?q=tbn:ANd9GcSeM8temWmJnnkcIxpUbRDe3Uv6Bk4XdrCL5LqVQ-43OwWYdamN">
              <a:extLst>
                <a:ext uri="{FF2B5EF4-FFF2-40B4-BE49-F238E27FC236}">
                  <a16:creationId xmlns:a16="http://schemas.microsoft.com/office/drawing/2014/main" id="{C5CB9CB8-0046-A4AA-62AE-CA0002AC5971}"/>
                </a:ext>
              </a:extLst>
            </p:cNvPr>
            <p:cNvPicPr>
              <a:picLocks noChangeAspect="1" noChangeArrowheads="1"/>
            </p:cNvPicPr>
            <p:nvPr/>
          </p:nvPicPr>
          <p:blipFill>
            <a:blip r:embed="rId4" cstate="print"/>
            <a:srcRect/>
            <a:stretch>
              <a:fillRect/>
            </a:stretch>
          </p:blipFill>
          <p:spPr bwMode="auto">
            <a:xfrm>
              <a:off x="7926127" y="3938057"/>
              <a:ext cx="1047750" cy="947738"/>
            </a:xfrm>
            <a:prstGeom prst="rect">
              <a:avLst/>
            </a:prstGeom>
            <a:noFill/>
          </p:spPr>
        </p:pic>
        <p:pic>
          <p:nvPicPr>
            <p:cNvPr id="7" name="Picture 2" descr="http://sp.ehs.cornell.edu/lab-research-safety/chemical-safety/hazardous-waste-manual/PublishingImages/HazWasteLabel.jpg">
              <a:extLst>
                <a:ext uri="{FF2B5EF4-FFF2-40B4-BE49-F238E27FC236}">
                  <a16:creationId xmlns:a16="http://schemas.microsoft.com/office/drawing/2014/main" id="{DC921255-304B-BCDF-C493-5D5B6B76C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0982" y="975648"/>
              <a:ext cx="1062038" cy="1536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32D146-6B10-67DB-7340-7D88DB07BD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9101" y="4850538"/>
              <a:ext cx="819150" cy="170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2955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7DB07F59-5326-FF46-892A-BAA9BAE816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A048640E-0265-0F4D-AEC5-3C5A0CF0F2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1761</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-apple-system</vt:lpstr>
      <vt:lpstr>Aptos</vt:lpstr>
      <vt:lpstr>Arial</vt:lpstr>
      <vt:lpstr>Calibri</vt:lpstr>
      <vt:lpstr>Courier New</vt:lpstr>
      <vt:lpstr>Helvetica</vt:lpstr>
      <vt:lpstr>Trebuchet MS</vt:lpstr>
      <vt:lpstr>Office Theme</vt:lpstr>
      <vt:lpstr>Custom Design</vt:lpstr>
      <vt:lpstr>PowerPoint Presentation</vt:lpstr>
      <vt:lpstr>PowerPoint Presentation</vt:lpstr>
      <vt:lpstr>In the event of an emergency, evacuation should be along the route outlined by the red arrows.  To report emergencies please use the emergency phones in stairwell or on the loading dock.  </vt:lpstr>
      <vt:lpstr>In the event of an emergency, evacuation should be along the route outlined by the red arrows.  To report emergencies please use the emergency phones in stairwell or on the loading dock.  </vt:lpstr>
      <vt:lpstr>Area-Specific Hazards</vt:lpstr>
      <vt:lpstr>Area-Specific Hazards (cont.)</vt:lpstr>
      <vt:lpstr>General trainings required to access the facilities are as follows - EHS #2555 - Laboratory Safety - EHS #2716 - Chemical Waste Disposal - EHS #5330 - Fire Safety  In addition to general training, rooms with specific hazards require extra training to access.   -Access to rooms SB30, and certain instruments in B56 require EHS #2397 - Laser Safety   -Access to room B55 requires EHS #2335 – Compressed Gas Safety -Access to certain instruments in room B56 EHS #3055 – Cryogen Safety -Access to certain instruments in SB56 Bard Hall, and E1 Clark Hall require EHS #5033 – Radiation Producing Equipment Safety  Access will only be granted once safety trainings have been verified by the facility manager!  </vt:lpstr>
      <vt:lpstr>PowerPoint Presentation</vt:lpstr>
      <vt:lpstr>PowerPoint Presentation</vt:lpstr>
      <vt:lpstr>CCMR Facility Access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Shu</dc:creator>
  <cp:lastModifiedBy>Vivek N Iyer</cp:lastModifiedBy>
  <cp:revision>7</cp:revision>
  <dcterms:created xsi:type="dcterms:W3CDTF">2024-03-06T15:38:31Z</dcterms:created>
  <dcterms:modified xsi:type="dcterms:W3CDTF">2025-05-30T14:47:49Z</dcterms:modified>
</cp:coreProperties>
</file>