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30"/>
    <p:restoredTop sz="94674"/>
  </p:normalViewPr>
  <p:slideViewPr>
    <p:cSldViewPr snapToGrid="0" snapToObjects="1">
      <p:cViewPr varScale="1">
        <p:scale>
          <a:sx n="106" d="100"/>
          <a:sy n="106" d="100"/>
        </p:scale>
        <p:origin x="61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CB10-665A-0D46-992D-8F179B6DC12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71D4DA-A7CB-A54A-AE85-9216A083D9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576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CD5DA0A-CA92-5A43-BA22-AE3F038F58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01ED35-802D-ED43-90D3-62B3E0DBFC7C}"/>
              </a:ext>
            </a:extLst>
          </p:cNvPr>
          <p:cNvSpPr>
            <a:spLocks noGrp="1"/>
          </p:cNvSpPr>
          <p:nvPr>
            <p:ph type="body" sz="half" idx="2"/>
          </p:nvPr>
        </p:nvSpPr>
        <p:spPr>
          <a:xfrm>
            <a:off x="987706" y="9874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400693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87EB4B4-C38A-054D-A087-91B15655A5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a:extLst>
              <a:ext uri="{FF2B5EF4-FFF2-40B4-BE49-F238E27FC236}">
                <a16:creationId xmlns:a16="http://schemas.microsoft.com/office/drawing/2014/main" id="{3B18E316-1FFA-3F42-97F5-5B2DB97B3C26}"/>
              </a:ext>
            </a:extLst>
          </p:cNvPr>
          <p:cNvSpPr>
            <a:spLocks noGrp="1"/>
          </p:cNvSpPr>
          <p:nvPr>
            <p:ph type="title"/>
          </p:nvPr>
        </p:nvSpPr>
        <p:spPr>
          <a:xfrm>
            <a:off x="838200" y="1427442"/>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1284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66AD74-802B-5147-8A94-A11BBE129D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1487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6B8C70-1024-D146-A5F5-E500F96689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Title 6">
            <a:extLst>
              <a:ext uri="{FF2B5EF4-FFF2-40B4-BE49-F238E27FC236}">
                <a16:creationId xmlns:a16="http://schemas.microsoft.com/office/drawing/2014/main" id="{81DC8652-45E6-E944-A9D5-F42C4D2BA0F5}"/>
              </a:ext>
            </a:extLst>
          </p:cNvPr>
          <p:cNvSpPr>
            <a:spLocks noGrp="1"/>
          </p:cNvSpPr>
          <p:nvPr>
            <p:ph type="title"/>
          </p:nvPr>
        </p:nvSpPr>
        <p:spPr>
          <a:xfrm>
            <a:off x="831850" y="2987301"/>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40421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C38EA3-8A28-3242-9987-7E7D04DD5C1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B1E57A-C566-5B49-9581-F4E9CD80094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576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6C4B12-F317-4B42-9418-DE4798BD7F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1A3FD16-4141-D543-9A5E-41C76EB5858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792B9C-9907-3C4E-8DD7-A6DB73842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7540471-06DC-954B-8813-AB399A42A08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3094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851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1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EBFB28-71D0-6848-B41F-5AB2F9DBBF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A176C2-AA01-ED44-962F-048D59CA4B11}"/>
              </a:ext>
            </a:extLst>
          </p:cNvPr>
          <p:cNvSpPr>
            <a:spLocks noGrp="1"/>
          </p:cNvSpPr>
          <p:nvPr>
            <p:ph type="body" sz="half" idx="2"/>
          </p:nvPr>
        </p:nvSpPr>
        <p:spPr>
          <a:xfrm>
            <a:off x="974258" y="9874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545294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jp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EA677F-E6DE-944E-B5DC-49F6EC45032D}"/>
              </a:ext>
            </a:extLst>
          </p:cNvPr>
          <p:cNvSpPr>
            <a:spLocks noGrp="1"/>
          </p:cNvSpPr>
          <p:nvPr>
            <p:ph type="body" idx="1"/>
          </p:nvPr>
        </p:nvSpPr>
        <p:spPr>
          <a:xfrm>
            <a:off x="695960" y="7080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7C4C57C8-9436-6146-96AA-238DE580BA14}"/>
              </a:ext>
            </a:extLst>
          </p:cNvPr>
          <p:cNvPicPr>
            <a:picLocks noChangeAspect="1"/>
          </p:cNvPicPr>
          <p:nvPr userDrawn="1"/>
        </p:nvPicPr>
        <p:blipFill>
          <a:blip r:embed="rId3"/>
          <a:stretch>
            <a:fillRect/>
          </a:stretch>
        </p:blipFill>
        <p:spPr>
          <a:xfrm>
            <a:off x="-1277470" y="5311590"/>
            <a:ext cx="14764870" cy="1506716"/>
          </a:xfrm>
          <a:prstGeom prst="rect">
            <a:avLst/>
          </a:prstGeom>
        </p:spPr>
      </p:pic>
    </p:spTree>
    <p:extLst>
      <p:ext uri="{BB962C8B-B14F-4D97-AF65-F5344CB8AC3E}">
        <p14:creationId xmlns:p14="http://schemas.microsoft.com/office/powerpoint/2010/main" val="298763024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47B4F7-E772-0B45-854A-7FB53B9865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13967B7D-1A8F-7346-9D7C-EC446F55C6A0}"/>
              </a:ext>
            </a:extLst>
          </p:cNvPr>
          <p:cNvPicPr>
            <a:picLocks noChangeAspect="1"/>
          </p:cNvPicPr>
          <p:nvPr userDrawn="1"/>
        </p:nvPicPr>
        <p:blipFill>
          <a:blip r:embed="rId11"/>
          <a:stretch>
            <a:fillRect/>
          </a:stretch>
        </p:blipFill>
        <p:spPr>
          <a:xfrm>
            <a:off x="0" y="0"/>
            <a:ext cx="12192000" cy="812800"/>
          </a:xfrm>
          <a:prstGeom prst="rect">
            <a:avLst/>
          </a:prstGeom>
        </p:spPr>
      </p:pic>
    </p:spTree>
    <p:extLst>
      <p:ext uri="{BB962C8B-B14F-4D97-AF65-F5344CB8AC3E}">
        <p14:creationId xmlns:p14="http://schemas.microsoft.com/office/powerpoint/2010/main" val="3333327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t57@cornell.edu" TargetMode="Externa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hyperlink" Target="mailto:amt342@cornell.edu" TargetMode="External"/><Relationship Id="rId5" Type="http://schemas.openxmlformats.org/officeDocument/2006/relationships/image" Target="../media/image6.jp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mt57@cornell.edu"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mailto:pmc228@cornell.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workday.cornell.edu/"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cmr.cornell.edu/ccmraccessform/"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D3F0D-2B8D-7A4D-A670-C4AF33ACBDBE}"/>
              </a:ext>
            </a:extLst>
          </p:cNvPr>
          <p:cNvSpPr>
            <a:spLocks noGrp="1"/>
          </p:cNvSpPr>
          <p:nvPr>
            <p:ph type="ctrTitle"/>
          </p:nvPr>
        </p:nvSpPr>
        <p:spPr>
          <a:xfrm>
            <a:off x="0" y="407149"/>
            <a:ext cx="12192000" cy="923711"/>
          </a:xfrm>
        </p:spPr>
        <p:txBody>
          <a:bodyPr/>
          <a:lstStyle/>
          <a:p>
            <a:r>
              <a:rPr lang="en-US" sz="5400" b="1" dirty="0">
                <a:latin typeface="Calibri" panose="020F0502020204030204" pitchFamily="34" charset="0"/>
                <a:cs typeface="Calibri" panose="020F0502020204030204" pitchFamily="34" charset="0"/>
              </a:rPr>
              <a:t>Scanning Electron Microscope Laboratory</a:t>
            </a:r>
            <a:endParaRPr lang="en-US" sz="5400" dirty="0"/>
          </a:p>
        </p:txBody>
      </p:sp>
      <p:sp>
        <p:nvSpPr>
          <p:cNvPr id="3" name="Subtitle 2">
            <a:extLst>
              <a:ext uri="{FF2B5EF4-FFF2-40B4-BE49-F238E27FC236}">
                <a16:creationId xmlns:a16="http://schemas.microsoft.com/office/drawing/2014/main" id="{364C9231-C656-AF49-9BA3-AF9DBD20911F}"/>
              </a:ext>
            </a:extLst>
          </p:cNvPr>
          <p:cNvSpPr>
            <a:spLocks noGrp="1"/>
          </p:cNvSpPr>
          <p:nvPr>
            <p:ph type="subTitle" idx="1"/>
          </p:nvPr>
        </p:nvSpPr>
        <p:spPr>
          <a:xfrm>
            <a:off x="1524000" y="1686616"/>
            <a:ext cx="9144000" cy="481075"/>
          </a:xfrm>
        </p:spPr>
        <p:txBody>
          <a:bodyPr/>
          <a:lstStyle/>
          <a:p>
            <a:r>
              <a:rPr lang="en-US" sz="2400" b="1" dirty="0">
                <a:latin typeface="Calibri" panose="020F0502020204030204" pitchFamily="34" charset="0"/>
                <a:cs typeface="Calibri" panose="020F0502020204030204" pitchFamily="34" charset="0"/>
              </a:rPr>
              <a:t>F-3 Clark Hall – Safety Orientation</a:t>
            </a:r>
            <a:endParaRPr lang="en-US" dirty="0"/>
          </a:p>
        </p:txBody>
      </p:sp>
      <p:grpSp>
        <p:nvGrpSpPr>
          <p:cNvPr id="15" name="Group 14">
            <a:extLst>
              <a:ext uri="{FF2B5EF4-FFF2-40B4-BE49-F238E27FC236}">
                <a16:creationId xmlns:a16="http://schemas.microsoft.com/office/drawing/2014/main" id="{8B4093A6-5DDE-A7DE-1BE6-CBD5E4006AE8}"/>
              </a:ext>
            </a:extLst>
          </p:cNvPr>
          <p:cNvGrpSpPr/>
          <p:nvPr/>
        </p:nvGrpSpPr>
        <p:grpSpPr>
          <a:xfrm>
            <a:off x="2673572" y="2584558"/>
            <a:ext cx="6844855" cy="3064109"/>
            <a:chOff x="2673572" y="1656141"/>
            <a:chExt cx="6844855" cy="3064109"/>
          </a:xfrm>
        </p:grpSpPr>
        <p:grpSp>
          <p:nvGrpSpPr>
            <p:cNvPr id="12" name="Group 11">
              <a:extLst>
                <a:ext uri="{FF2B5EF4-FFF2-40B4-BE49-F238E27FC236}">
                  <a16:creationId xmlns:a16="http://schemas.microsoft.com/office/drawing/2014/main" id="{3583FF68-E72D-A923-7958-E4A1EBD56D9C}"/>
                </a:ext>
              </a:extLst>
            </p:cNvPr>
            <p:cNvGrpSpPr/>
            <p:nvPr/>
          </p:nvGrpSpPr>
          <p:grpSpPr>
            <a:xfrm>
              <a:off x="2673572" y="1656142"/>
              <a:ext cx="1796129" cy="3055178"/>
              <a:chOff x="2673572" y="1656142"/>
              <a:chExt cx="1796129" cy="3055178"/>
            </a:xfrm>
          </p:grpSpPr>
          <p:pic>
            <p:nvPicPr>
              <p:cNvPr id="10" name="Picture 9">
                <a:extLst>
                  <a:ext uri="{FF2B5EF4-FFF2-40B4-BE49-F238E27FC236}">
                    <a16:creationId xmlns:a16="http://schemas.microsoft.com/office/drawing/2014/main" id="{DC69C993-54BD-1327-716A-36C4E0CEAF23}"/>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5400000">
                <a:off x="2374966" y="1954748"/>
                <a:ext cx="2084832" cy="148761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3">
                <a:extLst>
                  <a:ext uri="{FF2B5EF4-FFF2-40B4-BE49-F238E27FC236}">
                    <a16:creationId xmlns:a16="http://schemas.microsoft.com/office/drawing/2014/main" id="{6805E7F5-BCE1-820E-5661-573302E20FF2}"/>
                  </a:ext>
                </a:extLst>
              </p:cNvPr>
              <p:cNvSpPr txBox="1"/>
              <p:nvPr/>
            </p:nvSpPr>
            <p:spPr>
              <a:xfrm>
                <a:off x="2673573" y="3880323"/>
                <a:ext cx="1796128" cy="83099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latin typeface="Calibri" panose="020F0502020204030204" pitchFamily="34" charset="0"/>
                    <a:cs typeface="Calibri" panose="020F0502020204030204" pitchFamily="34" charset="0"/>
                  </a:rPr>
                  <a:t>Mick Thomas</a:t>
                </a:r>
              </a:p>
              <a:p>
                <a:r>
                  <a:rPr lang="en-US" sz="1600" dirty="0">
                    <a:latin typeface="Calibri" panose="020F0502020204030204" pitchFamily="34" charset="0"/>
                    <a:cs typeface="Calibri" panose="020F0502020204030204" pitchFamily="34" charset="0"/>
                    <a:hlinkClick r:id="rId3"/>
                  </a:rPr>
                  <a:t>mt57@cornell.edu</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607-255-0650</a:t>
                </a:r>
              </a:p>
            </p:txBody>
          </p:sp>
        </p:grpSp>
        <p:grpSp>
          <p:nvGrpSpPr>
            <p:cNvPr id="13" name="Group 12">
              <a:extLst>
                <a:ext uri="{FF2B5EF4-FFF2-40B4-BE49-F238E27FC236}">
                  <a16:creationId xmlns:a16="http://schemas.microsoft.com/office/drawing/2014/main" id="{3D55A915-FD5D-F85C-6A2E-2D0F470AD3E8}"/>
                </a:ext>
              </a:extLst>
            </p:cNvPr>
            <p:cNvGrpSpPr/>
            <p:nvPr/>
          </p:nvGrpSpPr>
          <p:grpSpPr>
            <a:xfrm>
              <a:off x="5021870" y="1656141"/>
              <a:ext cx="1975092" cy="3064109"/>
              <a:chOff x="5021870" y="1656141"/>
              <a:chExt cx="1975092" cy="3064109"/>
            </a:xfrm>
          </p:grpSpPr>
          <p:pic>
            <p:nvPicPr>
              <p:cNvPr id="8" name="Picture 7" descr="A close-up of a person smiling&#10;&#10;Description automatically generated">
                <a:extLst>
                  <a:ext uri="{FF2B5EF4-FFF2-40B4-BE49-F238E27FC236}">
                    <a16:creationId xmlns:a16="http://schemas.microsoft.com/office/drawing/2014/main" id="{67CF694D-1398-48B0-0F32-7FB08C2A661D}"/>
                  </a:ext>
                </a:extLst>
              </p:cNvPr>
              <p:cNvPicPr preferRelativeResize="0">
                <a:picLocks noChangeAspect="1"/>
              </p:cNvPicPr>
              <p:nvPr/>
            </p:nvPicPr>
            <p:blipFill rotWithShape="1">
              <a:blip r:embed="rId4" cstate="print">
                <a:extLst>
                  <a:ext uri="{28A0092B-C50C-407E-A947-70E740481C1C}">
                    <a14:useLocalDpi xmlns:a14="http://schemas.microsoft.com/office/drawing/2010/main" val="0"/>
                  </a:ext>
                </a:extLst>
              </a:blip>
              <a:srcRect l="22200" r="19223"/>
              <a:stretch/>
            </p:blipFill>
            <p:spPr>
              <a:xfrm>
                <a:off x="5026392" y="1656141"/>
                <a:ext cx="1563624" cy="2084832"/>
              </a:xfrm>
              <a:prstGeom prst="rect">
                <a:avLst/>
              </a:prstGeom>
            </p:spPr>
          </p:pic>
          <p:sp>
            <p:nvSpPr>
              <p:cNvPr id="9" name="TextBox 15">
                <a:extLst>
                  <a:ext uri="{FF2B5EF4-FFF2-40B4-BE49-F238E27FC236}">
                    <a16:creationId xmlns:a16="http://schemas.microsoft.com/office/drawing/2014/main" id="{906CC4B5-88B8-1F29-7434-FB6122F7BD4B}"/>
                  </a:ext>
                </a:extLst>
              </p:cNvPr>
              <p:cNvSpPr txBox="1"/>
              <p:nvPr/>
            </p:nvSpPr>
            <p:spPr>
              <a:xfrm>
                <a:off x="5021870" y="3889253"/>
                <a:ext cx="1975092" cy="83099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latin typeface="Calibri" panose="020F0502020204030204" pitchFamily="34" charset="0"/>
                    <a:cs typeface="Calibri" panose="020F0502020204030204" pitchFamily="34" charset="0"/>
                  </a:rPr>
                  <a:t>Phil Carubia</a:t>
                </a:r>
              </a:p>
              <a:p>
                <a:r>
                  <a:rPr lang="en-US" sz="1600" dirty="0">
                    <a:latin typeface="Calibri" panose="020F0502020204030204" pitchFamily="34" charset="0"/>
                    <a:cs typeface="Calibri" panose="020F0502020204030204" pitchFamily="34" charset="0"/>
                  </a:rPr>
                  <a:t>pmc228@cornell.edu</a:t>
                </a:r>
              </a:p>
              <a:p>
                <a:r>
                  <a:rPr lang="en-US" sz="1600" dirty="0">
                    <a:latin typeface="Calibri" panose="020F0502020204030204" pitchFamily="34" charset="0"/>
                    <a:cs typeface="Calibri" panose="020F0502020204030204" pitchFamily="34" charset="0"/>
                  </a:rPr>
                  <a:t>607-255-6757</a:t>
                </a:r>
              </a:p>
            </p:txBody>
          </p:sp>
        </p:grpSp>
        <p:grpSp>
          <p:nvGrpSpPr>
            <p:cNvPr id="14" name="Group 13">
              <a:extLst>
                <a:ext uri="{FF2B5EF4-FFF2-40B4-BE49-F238E27FC236}">
                  <a16:creationId xmlns:a16="http://schemas.microsoft.com/office/drawing/2014/main" id="{A55C2DD4-B2B7-C088-A65E-33B841707858}"/>
                </a:ext>
              </a:extLst>
            </p:cNvPr>
            <p:cNvGrpSpPr/>
            <p:nvPr/>
          </p:nvGrpSpPr>
          <p:grpSpPr>
            <a:xfrm>
              <a:off x="7385430" y="1656141"/>
              <a:ext cx="2132997" cy="3064109"/>
              <a:chOff x="7385430" y="1656141"/>
              <a:chExt cx="2132997" cy="3064109"/>
            </a:xfrm>
          </p:grpSpPr>
          <p:pic>
            <p:nvPicPr>
              <p:cNvPr id="6" name="Picture 5" descr="A person smiling at the camera&#10;&#10;AI-generated content may be incorrect.">
                <a:extLst>
                  <a:ext uri="{FF2B5EF4-FFF2-40B4-BE49-F238E27FC236}">
                    <a16:creationId xmlns:a16="http://schemas.microsoft.com/office/drawing/2014/main" id="{1CF0F80B-94B3-6075-8807-FEAAF9B48D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3595" y="1656141"/>
                <a:ext cx="2084832" cy="2084832"/>
              </a:xfrm>
              <a:prstGeom prst="rect">
                <a:avLst/>
              </a:prstGeom>
            </p:spPr>
          </p:pic>
          <p:sp>
            <p:nvSpPr>
              <p:cNvPr id="7" name="TextBox 3">
                <a:extLst>
                  <a:ext uri="{FF2B5EF4-FFF2-40B4-BE49-F238E27FC236}">
                    <a16:creationId xmlns:a16="http://schemas.microsoft.com/office/drawing/2014/main" id="{FC588ACF-A249-F852-B331-7CCEC5464D00}"/>
                  </a:ext>
                </a:extLst>
              </p:cNvPr>
              <p:cNvSpPr txBox="1"/>
              <p:nvPr/>
            </p:nvSpPr>
            <p:spPr>
              <a:xfrm>
                <a:off x="7385430" y="3889253"/>
                <a:ext cx="1945917" cy="83099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latin typeface="Calibri" panose="020F0502020204030204" pitchFamily="34" charset="0"/>
                    <a:cs typeface="Calibri" panose="020F0502020204030204" pitchFamily="34" charset="0"/>
                  </a:rPr>
                  <a:t>Alicia Tripp</a:t>
                </a:r>
                <a:br>
                  <a:rPr lang="en-US" sz="1600" dirty="0">
                    <a:latin typeface="Calibri" panose="020F0502020204030204" pitchFamily="34" charset="0"/>
                    <a:cs typeface="Calibri" panose="020F0502020204030204" pitchFamily="34" charset="0"/>
                  </a:rPr>
                </a:br>
                <a:r>
                  <a:rPr lang="en-US" sz="1600" b="0" i="0" dirty="0">
                    <a:solidFill>
                      <a:srgbClr val="333333"/>
                    </a:solidFill>
                    <a:effectLst/>
                    <a:latin typeface="Calibri" panose="020F0502020204030204" pitchFamily="34" charset="0"/>
                    <a:cs typeface="Calibri" panose="020F0502020204030204" pitchFamily="34" charset="0"/>
                    <a:hlinkClick r:id="rId6"/>
                  </a:rPr>
                  <a:t>amt342@cornell.edu</a:t>
                </a:r>
                <a:endParaRPr lang="en-US" sz="1600" b="0" i="0" dirty="0">
                  <a:solidFill>
                    <a:srgbClr val="333333"/>
                  </a:solidFill>
                  <a:effectLst/>
                  <a:latin typeface="Calibri" panose="020F0502020204030204" pitchFamily="34" charset="0"/>
                  <a:cs typeface="Calibri" panose="020F0502020204030204" pitchFamily="34" charset="0"/>
                </a:endParaRPr>
              </a:p>
              <a:p>
                <a:r>
                  <a:rPr lang="en-US" sz="1600" b="0" i="0" dirty="0">
                    <a:solidFill>
                      <a:srgbClr val="333333"/>
                    </a:solidFill>
                    <a:effectLst/>
                    <a:latin typeface="Calibri" panose="020F0502020204030204" pitchFamily="34" charset="0"/>
                    <a:cs typeface="Calibri" panose="020F0502020204030204" pitchFamily="34" charset="0"/>
                  </a:rPr>
                  <a:t>607-255-3608</a:t>
                </a:r>
                <a:endParaRPr lang="en-US" sz="1600" dirty="0">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1777878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BF9FCC-8B6C-B241-0F14-A76396C2554F}"/>
              </a:ext>
            </a:extLst>
          </p:cNvPr>
          <p:cNvSpPr txBox="1"/>
          <p:nvPr/>
        </p:nvSpPr>
        <p:spPr>
          <a:xfrm>
            <a:off x="1434204" y="1311634"/>
            <a:ext cx="9601970" cy="335476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buNone/>
            </a:pPr>
            <a:r>
              <a:rPr lang="en-US" sz="2000" b="1" dirty="0">
                <a:solidFill>
                  <a:schemeClr val="tx1"/>
                </a:solidFill>
                <a:latin typeface="Calibri" panose="020F0502020204030204" pitchFamily="34" charset="0"/>
                <a:cs typeface="Calibri" panose="020F0502020204030204" pitchFamily="34" charset="0"/>
              </a:rPr>
              <a:t>Acknowledging the facility</a:t>
            </a:r>
          </a:p>
          <a:p>
            <a:pPr algn="just">
              <a:buNone/>
            </a:pPr>
            <a:endParaRPr lang="en-US" sz="1600" dirty="0">
              <a:latin typeface="Calibri" panose="020F0502020204030204" pitchFamily="34" charset="0"/>
              <a:cs typeface="Calibri" panose="020F0502020204030204" pitchFamily="34" charset="0"/>
            </a:endParaRPr>
          </a:p>
          <a:p>
            <a:pPr algn="just">
              <a:buNone/>
            </a:pPr>
            <a:r>
              <a:rPr lang="en-US" sz="1600" b="0" dirty="0">
                <a:solidFill>
                  <a:schemeClr val="tx1"/>
                </a:solidFill>
                <a:latin typeface="Calibri" panose="020F0502020204030204" pitchFamily="34" charset="0"/>
                <a:cs typeface="Calibri" panose="020F0502020204030204" pitchFamily="34" charset="0"/>
              </a:rPr>
              <a:t>Please remember to properly acknowledge use of the CCMR Facilities in your presentations, publications, and conference proceedings. </a:t>
            </a:r>
            <a:r>
              <a:rPr lang="en-US" sz="1600" dirty="0">
                <a:solidFill>
                  <a:schemeClr val="tx1"/>
                </a:solidFill>
                <a:latin typeface="Calibri" panose="020F0502020204030204" pitchFamily="34" charset="0"/>
                <a:cs typeface="Calibri" panose="020F0502020204030204" pitchFamily="34" charset="0"/>
              </a:rPr>
              <a:t>The inclusion of grant numbers in publications is vital for agreements with funding agencies, as publications are searchable (e.g., in </a:t>
            </a:r>
            <a:r>
              <a:rPr lang="en-US" sz="1600" i="1" dirty="0">
                <a:solidFill>
                  <a:schemeClr val="tx1"/>
                </a:solidFill>
                <a:latin typeface="Calibri" panose="020F0502020204030204" pitchFamily="34" charset="0"/>
                <a:cs typeface="Calibri" panose="020F0502020204030204" pitchFamily="34" charset="0"/>
              </a:rPr>
              <a:t>Web of Science, Google Scholar</a:t>
            </a:r>
            <a:r>
              <a:rPr lang="en-US" sz="1600" dirty="0">
                <a:solidFill>
                  <a:schemeClr val="tx1"/>
                </a:solidFill>
                <a:latin typeface="Calibri" panose="020F0502020204030204" pitchFamily="34" charset="0"/>
                <a:cs typeface="Calibri" panose="020F0502020204030204" pitchFamily="34" charset="0"/>
              </a:rPr>
              <a:t>). </a:t>
            </a:r>
          </a:p>
          <a:p>
            <a:pPr algn="just">
              <a:buNone/>
            </a:pPr>
            <a:endParaRPr lang="en-US" sz="1600" dirty="0">
              <a:solidFill>
                <a:schemeClr val="tx1"/>
              </a:solidFill>
              <a:latin typeface="Calibri" panose="020F0502020204030204" pitchFamily="34" charset="0"/>
              <a:cs typeface="Calibri" panose="020F0502020204030204" pitchFamily="34" charset="0"/>
            </a:endParaRPr>
          </a:p>
          <a:p>
            <a:pPr algn="just">
              <a:buNone/>
            </a:pPr>
            <a:r>
              <a:rPr lang="en-US" sz="1600" dirty="0">
                <a:solidFill>
                  <a:schemeClr val="tx1"/>
                </a:solidFill>
                <a:latin typeface="Calibri" panose="020F0502020204030204" pitchFamily="34" charset="0"/>
                <a:cs typeface="Calibri" panose="020F0502020204030204" pitchFamily="34" charset="0"/>
              </a:rPr>
              <a:t>The CCMR reminds researchers preparing to publish results to consider journal guidelines for determining co-authorship. This generally includes substantial/significant contributions to experiment design, data acquisition, analysis and interpretation. </a:t>
            </a:r>
          </a:p>
          <a:p>
            <a:pPr algn="just">
              <a:buNone/>
            </a:pPr>
            <a:endParaRPr lang="en-US" sz="1600" dirty="0">
              <a:latin typeface="Calibri" panose="020F0502020204030204" pitchFamily="34" charset="0"/>
              <a:cs typeface="Calibri" panose="020F0502020204030204" pitchFamily="34" charset="0"/>
            </a:endParaRPr>
          </a:p>
          <a:p>
            <a:pPr algn="just">
              <a:buNone/>
            </a:pPr>
            <a:r>
              <a:rPr lang="en-US" sz="1600" dirty="0">
                <a:solidFill>
                  <a:schemeClr val="tx1"/>
                </a:solidFill>
                <a:latin typeface="Calibri" panose="020F0502020204030204" pitchFamily="34" charset="0"/>
                <a:cs typeface="Calibri" panose="020F0502020204030204" pitchFamily="34" charset="0"/>
              </a:rPr>
              <a:t>Determination of co-authorship depends on the contribution of the individual and should be made without regard to position or compensation. All co-authors must approve manuscript versions for publication and agree to be held accountable for the work.</a:t>
            </a:r>
          </a:p>
        </p:txBody>
      </p:sp>
    </p:spTree>
    <p:extLst>
      <p:ext uri="{BB962C8B-B14F-4D97-AF65-F5344CB8AC3E}">
        <p14:creationId xmlns:p14="http://schemas.microsoft.com/office/powerpoint/2010/main" val="3019532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59F2E7A-DA9E-5E32-D09D-37312A7F2AF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DD7E650-D58F-44C8-5947-0499E2E684A4}"/>
              </a:ext>
            </a:extLst>
          </p:cNvPr>
          <p:cNvSpPr txBox="1"/>
          <p:nvPr/>
        </p:nvSpPr>
        <p:spPr>
          <a:xfrm>
            <a:off x="1443971" y="999249"/>
            <a:ext cx="9519775" cy="31393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latin typeface="Calibri" panose="020F0502020204030204" pitchFamily="34" charset="0"/>
                <a:cs typeface="Calibri" panose="020F0502020204030204" pitchFamily="34" charset="0"/>
              </a:rPr>
              <a:t>Shared Facility Safety</a:t>
            </a:r>
          </a:p>
          <a:p>
            <a:endParaRPr lang="en-US" b="1" dirty="0">
              <a:latin typeface="Calibri" panose="020F0502020204030204" pitchFamily="34" charset="0"/>
              <a:cs typeface="Calibri" panose="020F0502020204030204" pitchFamily="34" charset="0"/>
            </a:endParaRPr>
          </a:p>
          <a:p>
            <a:r>
              <a:rPr lang="en-US" sz="1600" dirty="0">
                <a:solidFill>
                  <a:schemeClr val="tx1"/>
                </a:solidFill>
                <a:latin typeface="Calibri" panose="020F0502020204030204" pitchFamily="34" charset="0"/>
                <a:cs typeface="Calibri" panose="020F0502020204030204" pitchFamily="34" charset="0"/>
              </a:rPr>
              <a:t>The Clark Hall SEM Laboratory is a shared facility.</a:t>
            </a:r>
          </a:p>
          <a:p>
            <a:endParaRPr lang="en-US" sz="1600" dirty="0">
              <a:solidFill>
                <a:schemeClr val="tx1"/>
              </a:solidFill>
              <a:latin typeface="Calibri" panose="020F0502020204030204" pitchFamily="34" charset="0"/>
              <a:cs typeface="Calibri" panose="020F0502020204030204" pitchFamily="34" charset="0"/>
            </a:endParaRPr>
          </a:p>
          <a:p>
            <a:r>
              <a:rPr lang="en-US" sz="1600" dirty="0">
                <a:solidFill>
                  <a:srgbClr val="C00000"/>
                </a:solidFill>
                <a:latin typeface="Calibri" panose="020F0502020204030204" pitchFamily="34" charset="0"/>
                <a:cs typeface="Calibri" panose="020F0502020204030204" pitchFamily="34" charset="0"/>
              </a:rPr>
              <a:t>You are responsible for your own safety and the safety of those around you.</a:t>
            </a:r>
          </a:p>
          <a:p>
            <a:endParaRPr lang="en-US" sz="1600" dirty="0">
              <a:solidFill>
                <a:srgbClr val="C00000"/>
              </a:solidFill>
              <a:latin typeface="Calibri" panose="020F0502020204030204" pitchFamily="34" charset="0"/>
              <a:cs typeface="Calibri" panose="020F0502020204030204" pitchFamily="34" charset="0"/>
            </a:endParaRPr>
          </a:p>
          <a:p>
            <a:r>
              <a:rPr lang="en-US" sz="1600" dirty="0">
                <a:solidFill>
                  <a:schemeClr val="tx1"/>
                </a:solidFill>
                <a:latin typeface="Calibri" panose="020F0502020204030204" pitchFamily="34" charset="0"/>
                <a:cs typeface="Calibri" panose="020F0502020204030204" pitchFamily="34" charset="0"/>
              </a:rPr>
              <a:t>Protect yourself: Pay attention to notices and warning signs posted in the facility. Access restrictions, hazards, warnings, and emergency contacts are posted on HASP door signs.</a:t>
            </a:r>
          </a:p>
          <a:p>
            <a:endParaRPr lang="en-US" sz="1600" dirty="0">
              <a:latin typeface="Calibri" panose="020F0502020204030204" pitchFamily="34" charset="0"/>
              <a:cs typeface="Calibri" panose="020F0502020204030204" pitchFamily="34" charset="0"/>
            </a:endParaRPr>
          </a:p>
          <a:p>
            <a:r>
              <a:rPr lang="en-US" sz="1600" dirty="0">
                <a:solidFill>
                  <a:srgbClr val="000000"/>
                </a:solidFill>
                <a:latin typeface="Calibri" panose="020F0502020204030204" pitchFamily="34" charset="0"/>
                <a:cs typeface="Calibri" panose="020F0502020204030204" pitchFamily="34" charset="0"/>
              </a:rPr>
              <a:t>Be conscientious: Don’t take a chance of putting yourself, other facility users, facility staff, or custodians at risk.</a:t>
            </a:r>
          </a:p>
          <a:p>
            <a:endParaRPr lang="en-US" sz="1600" dirty="0">
              <a:solidFill>
                <a:srgbClr val="000000"/>
              </a:solidFill>
              <a:latin typeface="Calibri" panose="020F0502020204030204" pitchFamily="34" charset="0"/>
              <a:cs typeface="Calibri" panose="020F0502020204030204" pitchFamily="34" charset="0"/>
            </a:endParaRPr>
          </a:p>
          <a:p>
            <a:r>
              <a:rPr lang="en-US" sz="1600" dirty="0">
                <a:solidFill>
                  <a:srgbClr val="000000"/>
                </a:solidFill>
                <a:latin typeface="Calibri" panose="020F0502020204030204" pitchFamily="34" charset="0"/>
                <a:cs typeface="Calibri" panose="020F0502020204030204" pitchFamily="34" charset="0"/>
              </a:rPr>
              <a:t>Do not introduce hazardous materials without approval from facility staff.</a:t>
            </a:r>
            <a:endParaRPr lang="en-US"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9775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2A213E0-84D3-BDD4-B6AC-8A570D2AE3E9}"/>
            </a:ext>
          </a:extLst>
        </p:cNvPr>
        <p:cNvGrpSpPr/>
        <p:nvPr/>
      </p:nvGrpSpPr>
      <p:grpSpPr>
        <a:xfrm>
          <a:off x="0" y="0"/>
          <a:ext cx="0" cy="0"/>
          <a:chOff x="0" y="0"/>
          <a:chExt cx="0" cy="0"/>
        </a:xfrm>
      </p:grpSpPr>
      <p:sp>
        <p:nvSpPr>
          <p:cNvPr id="2" name="TextBox 3">
            <a:extLst>
              <a:ext uri="{FF2B5EF4-FFF2-40B4-BE49-F238E27FC236}">
                <a16:creationId xmlns:a16="http://schemas.microsoft.com/office/drawing/2014/main" id="{76D37CBF-3F39-771A-7CAE-BED096D283EC}"/>
              </a:ext>
            </a:extLst>
          </p:cNvPr>
          <p:cNvSpPr txBox="1"/>
          <p:nvPr/>
        </p:nvSpPr>
        <p:spPr>
          <a:xfrm>
            <a:off x="1434860" y="1117895"/>
            <a:ext cx="9601314" cy="33547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latin typeface="Calibri" panose="020F0502020204030204" pitchFamily="34" charset="0"/>
                <a:cs typeface="Calibri" panose="020F0502020204030204" pitchFamily="34" charset="0"/>
              </a:rPr>
              <a:t>Sample safety</a:t>
            </a:r>
          </a:p>
          <a:p>
            <a:endParaRPr lang="en-US" sz="1600" b="1"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All quantities of all samples, whether in bulk form or mounted must be returned to your lab for disposal.  There is no disposal at all of any kind or quantity of material in the SEM lab.</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No hazardous samples (such as radioactive material) are allowed in the SEM.  If uncertain contact the lab manager.</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Samples to be approved by the manager include, but not limited to:</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Powder samples or similar “loose” material</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Potentially moist samples</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Unusual size or shape</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Hazardous material</a:t>
            </a:r>
          </a:p>
        </p:txBody>
      </p:sp>
    </p:spTree>
    <p:extLst>
      <p:ext uri="{BB962C8B-B14F-4D97-AF65-F5344CB8AC3E}">
        <p14:creationId xmlns:p14="http://schemas.microsoft.com/office/powerpoint/2010/main" val="1276206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6CFF552-352A-768A-A6C9-94C6FE32109C}"/>
            </a:ext>
          </a:extLst>
        </p:cNvPr>
        <p:cNvGrpSpPr/>
        <p:nvPr/>
      </p:nvGrpSpPr>
      <p:grpSpPr>
        <a:xfrm>
          <a:off x="0" y="0"/>
          <a:ext cx="0" cy="0"/>
          <a:chOff x="0" y="0"/>
          <a:chExt cx="0" cy="0"/>
        </a:xfrm>
      </p:grpSpPr>
      <p:sp>
        <p:nvSpPr>
          <p:cNvPr id="2" name="TextBox 3">
            <a:extLst>
              <a:ext uri="{FF2B5EF4-FFF2-40B4-BE49-F238E27FC236}">
                <a16:creationId xmlns:a16="http://schemas.microsoft.com/office/drawing/2014/main" id="{0640A08A-1880-64CA-B295-EF47D1B02882}"/>
              </a:ext>
            </a:extLst>
          </p:cNvPr>
          <p:cNvSpPr txBox="1"/>
          <p:nvPr/>
        </p:nvSpPr>
        <p:spPr>
          <a:xfrm>
            <a:off x="1398646" y="1279059"/>
            <a:ext cx="9628475" cy="35394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latin typeface="Calibri" panose="020F0502020204030204" pitchFamily="34" charset="0"/>
                <a:cs typeface="Calibri" panose="020F0502020204030204" pitchFamily="34" charset="0"/>
              </a:rPr>
              <a:t>Instrument safety</a:t>
            </a:r>
          </a:p>
          <a:p>
            <a:endParaRPr lang="en-US" sz="1600" b="1"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Equipment training can only be done by facility staff.  Untrained users may come and watch the SEM being used by a trained </a:t>
            </a:r>
            <a:r>
              <a:rPr lang="en-US" sz="1600" dirty="0" err="1">
                <a:latin typeface="Calibri" panose="020F0502020204030204" pitchFamily="34" charset="0"/>
                <a:cs typeface="Calibri" panose="020F0502020204030204" pitchFamily="34" charset="0"/>
              </a:rPr>
              <a:t>labmate</a:t>
            </a:r>
            <a:r>
              <a:rPr lang="en-US" sz="1600" dirty="0">
                <a:latin typeface="Calibri" panose="020F0502020204030204" pitchFamily="34" charset="0"/>
                <a:cs typeface="Calibri" panose="020F0502020204030204" pitchFamily="34" charset="0"/>
              </a:rPr>
              <a:t> or collaborator, but they must not touch the SEM themselves.</a:t>
            </a:r>
          </a:p>
          <a:p>
            <a:endParaRPr lang="en-US" sz="1600" dirty="0">
              <a:latin typeface="Calibri" panose="020F0502020204030204" pitchFamily="34" charset="0"/>
              <a:cs typeface="Calibri" panose="020F0502020204030204" pitchFamily="34" charset="0"/>
            </a:endParaRPr>
          </a:p>
          <a:p>
            <a:r>
              <a:rPr lang="en-US" sz="1600" dirty="0">
                <a:solidFill>
                  <a:srgbClr val="C00000"/>
                </a:solidFill>
                <a:latin typeface="Calibri" panose="020F0502020204030204" pitchFamily="34" charset="0"/>
                <a:cs typeface="Calibri" panose="020F0502020204030204" pitchFamily="34" charset="0"/>
              </a:rPr>
              <a:t>Use of equipment which has been enabled under someone else’s FOM account is strictly prohibited in all CCMR facilities</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dirty="0">
                <a:solidFill>
                  <a:schemeClr val="tx1"/>
                </a:solidFill>
                <a:latin typeface="Calibri" panose="020F0502020204030204" pitchFamily="34" charset="0"/>
                <a:cs typeface="Calibri" panose="020F0502020204030204" pitchFamily="34" charset="0"/>
              </a:rPr>
              <a:t>Both SEMs have Standard Operating Procedures (SOP) posted at the tool and/or on FOM describing proper use and any necessary safety precautions.</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0440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AAE070A-3012-29A3-CD6B-D5F12C7F7F9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70ECFE7-A789-B457-7EC8-A99B0626AA56}"/>
              </a:ext>
            </a:extLst>
          </p:cNvPr>
          <p:cNvSpPr txBox="1"/>
          <p:nvPr/>
        </p:nvSpPr>
        <p:spPr>
          <a:xfrm>
            <a:off x="1443914" y="1025605"/>
            <a:ext cx="9691848" cy="421653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latin typeface="Calibri" panose="020F0502020204030204" pitchFamily="34" charset="0"/>
                <a:cs typeface="Calibri" panose="020F0502020204030204" pitchFamily="34" charset="0"/>
              </a:rPr>
              <a:t>Emergency contact</a:t>
            </a:r>
          </a:p>
          <a:p>
            <a:endParaRPr lang="en-US" sz="2400" b="1" dirty="0">
              <a:latin typeface="Calibri" panose="020F0502020204030204" pitchFamily="34" charset="0"/>
              <a:cs typeface="Calibri" panose="020F0502020204030204" pitchFamily="34" charset="0"/>
            </a:endParaRPr>
          </a:p>
          <a:p>
            <a:r>
              <a:rPr lang="en-US" sz="1600" dirty="0">
                <a:solidFill>
                  <a:srgbClr val="FF0000"/>
                </a:solidFill>
                <a:latin typeface="Calibri" panose="020F0502020204030204" pitchFamily="34" charset="0"/>
                <a:cs typeface="Calibri" panose="020F0502020204030204" pitchFamily="34" charset="0"/>
              </a:rPr>
              <a:t>In case of emergency dial 911 from a campus phone, or 607-255-1111 from your mobile phone to reach Cornell Dispatch.</a:t>
            </a:r>
          </a:p>
          <a:p>
            <a:endParaRPr lang="en-US" sz="1600" dirty="0">
              <a:solidFill>
                <a:srgbClr val="FF0000"/>
              </a:solidFill>
              <a:latin typeface="Calibri" panose="020F0502020204030204" pitchFamily="34" charset="0"/>
              <a:cs typeface="Calibri" panose="020F0502020204030204" pitchFamily="34" charset="0"/>
            </a:endParaRPr>
          </a:p>
          <a:p>
            <a:pPr>
              <a:buNone/>
            </a:pPr>
            <a:r>
              <a:rPr lang="en-US" sz="1600" dirty="0">
                <a:solidFill>
                  <a:schemeClr val="tx1"/>
                </a:solidFill>
                <a:latin typeface="Calibri" panose="020F0502020204030204" pitchFamily="34" charset="0"/>
                <a:cs typeface="Calibri" panose="020F0502020204030204" pitchFamily="34" charset="0"/>
              </a:rPr>
              <a:t>For urgent but non-emergency equipment issues, call the appropriate staff member using the number posted on the HASP signs on the doors. If you have questions regarding proper procedures, safety regulations, or other concerns, please contact one of the Facility Staff:</a:t>
            </a:r>
          </a:p>
          <a:p>
            <a:pPr>
              <a:buNone/>
            </a:pPr>
            <a:endParaRPr lang="en-US"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Mick Thomas:	607-255-0650	</a:t>
            </a:r>
            <a:r>
              <a:rPr lang="en-US" sz="1600" dirty="0">
                <a:solidFill>
                  <a:schemeClr val="tx1"/>
                </a:solidFill>
                <a:latin typeface="Calibri" panose="020F0502020204030204" pitchFamily="34" charset="0"/>
                <a:cs typeface="Calibri" panose="020F0502020204030204" pitchFamily="34" charset="0"/>
                <a:hlinkClick r:id="rId3"/>
              </a:rPr>
              <a:t>mt57@cornell.edu</a:t>
            </a:r>
            <a:endParaRPr lang="en-US"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Phil Carubia:		607-255-6757	</a:t>
            </a:r>
            <a:r>
              <a:rPr lang="en-US" sz="1600" dirty="0">
                <a:latin typeface="Calibri" panose="020F0502020204030204" pitchFamily="34" charset="0"/>
                <a:cs typeface="Calibri" panose="020F0502020204030204" pitchFamily="34" charset="0"/>
                <a:hlinkClick r:id="rId4"/>
              </a:rPr>
              <a:t>pmc228@cornell.edu</a:t>
            </a: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dirty="0">
              <a:solidFill>
                <a:schemeClr val="tx1"/>
              </a:solidFill>
              <a:latin typeface="Calibri" panose="020F0502020204030204" pitchFamily="34" charset="0"/>
              <a:cs typeface="Calibri" panose="020F0502020204030204" pitchFamily="34" charset="0"/>
            </a:endParaRPr>
          </a:p>
          <a:p>
            <a:pPr>
              <a:buNone/>
            </a:pPr>
            <a:r>
              <a:rPr lang="en-US" sz="1600" dirty="0">
                <a:solidFill>
                  <a:schemeClr val="tx1"/>
                </a:solidFill>
                <a:latin typeface="Calibri" panose="020F0502020204030204" pitchFamily="34" charset="0"/>
                <a:cs typeface="Calibri" panose="020F0502020204030204" pitchFamily="34" charset="0"/>
              </a:rPr>
              <a:t>The following contacts may also be of assistance:</a:t>
            </a:r>
          </a:p>
          <a:p>
            <a:pPr>
              <a:buNone/>
            </a:pPr>
            <a:endParaRPr lang="en-US"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John Sinnott, CCMR Safety Representative: 	jps39@cornell.edu, 624 Clark Hall</a:t>
            </a: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Todd Pfeiffer, PSC Facilities Director: 		tap66@cornell.edu, E22 Clark Hall</a:t>
            </a:r>
          </a:p>
        </p:txBody>
      </p:sp>
    </p:spTree>
    <p:extLst>
      <p:ext uri="{BB962C8B-B14F-4D97-AF65-F5344CB8AC3E}">
        <p14:creationId xmlns:p14="http://schemas.microsoft.com/office/powerpoint/2010/main" val="4011887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1AB7153-7392-AC35-4339-7CB87B66F988}"/>
            </a:ext>
          </a:extLst>
        </p:cNvPr>
        <p:cNvGrpSpPr/>
        <p:nvPr/>
      </p:nvGrpSpPr>
      <p:grpSpPr>
        <a:xfrm>
          <a:off x="0" y="0"/>
          <a:ext cx="0" cy="0"/>
          <a:chOff x="0" y="0"/>
          <a:chExt cx="0" cy="0"/>
        </a:xfrm>
      </p:grpSpPr>
      <p:grpSp>
        <p:nvGrpSpPr>
          <p:cNvPr id="61" name="Group 60">
            <a:extLst>
              <a:ext uri="{FF2B5EF4-FFF2-40B4-BE49-F238E27FC236}">
                <a16:creationId xmlns:a16="http://schemas.microsoft.com/office/drawing/2014/main" id="{95786ADE-9ADA-E1A0-C36B-BBF7C59C6315}"/>
              </a:ext>
            </a:extLst>
          </p:cNvPr>
          <p:cNvGrpSpPr/>
          <p:nvPr/>
        </p:nvGrpSpPr>
        <p:grpSpPr>
          <a:xfrm>
            <a:off x="1447950" y="626701"/>
            <a:ext cx="8884223" cy="6145590"/>
            <a:chOff x="1447950" y="626701"/>
            <a:chExt cx="8884223" cy="6145590"/>
          </a:xfrm>
        </p:grpSpPr>
        <p:grpSp>
          <p:nvGrpSpPr>
            <p:cNvPr id="58" name="Group 57">
              <a:extLst>
                <a:ext uri="{FF2B5EF4-FFF2-40B4-BE49-F238E27FC236}">
                  <a16:creationId xmlns:a16="http://schemas.microsoft.com/office/drawing/2014/main" id="{994CD666-7A32-863F-A945-2F0A0367DC4D}"/>
                </a:ext>
              </a:extLst>
            </p:cNvPr>
            <p:cNvGrpSpPr/>
            <p:nvPr/>
          </p:nvGrpSpPr>
          <p:grpSpPr>
            <a:xfrm rot="20021261">
              <a:off x="3075292" y="1215321"/>
              <a:ext cx="4061259" cy="1550276"/>
              <a:chOff x="5022201" y="1777422"/>
              <a:chExt cx="1710270" cy="815145"/>
            </a:xfrm>
          </p:grpSpPr>
          <p:sp>
            <p:nvSpPr>
              <p:cNvPr id="59" name="Arrow: Curved Down 58">
                <a:extLst>
                  <a:ext uri="{FF2B5EF4-FFF2-40B4-BE49-F238E27FC236}">
                    <a16:creationId xmlns:a16="http://schemas.microsoft.com/office/drawing/2014/main" id="{8DD49E78-39F6-EDEA-B6AD-72382DD2DD43}"/>
                  </a:ext>
                </a:extLst>
              </p:cNvPr>
              <p:cNvSpPr/>
              <p:nvPr/>
            </p:nvSpPr>
            <p:spPr>
              <a:xfrm rot="1940675">
                <a:off x="5022201" y="1988728"/>
                <a:ext cx="1710270" cy="603839"/>
              </a:xfrm>
              <a:prstGeom prst="curvedDownArrow">
                <a:avLst>
                  <a:gd name="adj1" fmla="val 16013"/>
                  <a:gd name="adj2" fmla="val 25417"/>
                  <a:gd name="adj3" fmla="val 2907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Rectangle 59">
                <a:extLst>
                  <a:ext uri="{FF2B5EF4-FFF2-40B4-BE49-F238E27FC236}">
                    <a16:creationId xmlns:a16="http://schemas.microsoft.com/office/drawing/2014/main" id="{E9BBBB65-53BB-015C-CB1C-5630EEBA61FB}"/>
                  </a:ext>
                </a:extLst>
              </p:cNvPr>
              <p:cNvSpPr/>
              <p:nvPr/>
            </p:nvSpPr>
            <p:spPr>
              <a:xfrm>
                <a:off x="5248463" y="1777422"/>
                <a:ext cx="801292" cy="5815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E78B93A1-96AF-B8D7-370E-67E2E6829D31}"/>
                </a:ext>
              </a:extLst>
            </p:cNvPr>
            <p:cNvGrpSpPr/>
            <p:nvPr/>
          </p:nvGrpSpPr>
          <p:grpSpPr>
            <a:xfrm>
              <a:off x="1447950" y="626701"/>
              <a:ext cx="8884223" cy="6145590"/>
              <a:chOff x="96685" y="962746"/>
              <a:chExt cx="8884223" cy="6145590"/>
            </a:xfrm>
          </p:grpSpPr>
          <p:grpSp>
            <p:nvGrpSpPr>
              <p:cNvPr id="3" name="Group 2">
                <a:extLst>
                  <a:ext uri="{FF2B5EF4-FFF2-40B4-BE49-F238E27FC236}">
                    <a16:creationId xmlns:a16="http://schemas.microsoft.com/office/drawing/2014/main" id="{67CE0FD7-F1CC-4A7C-8598-29917A39EC0F}"/>
                  </a:ext>
                </a:extLst>
              </p:cNvPr>
              <p:cNvGrpSpPr/>
              <p:nvPr/>
            </p:nvGrpSpPr>
            <p:grpSpPr>
              <a:xfrm>
                <a:off x="2143548" y="962746"/>
                <a:ext cx="2768961" cy="636932"/>
                <a:chOff x="2559554" y="1689537"/>
                <a:chExt cx="3213697" cy="636932"/>
              </a:xfrm>
            </p:grpSpPr>
            <p:sp>
              <p:nvSpPr>
                <p:cNvPr id="55" name="Rectangle 54">
                  <a:extLst>
                    <a:ext uri="{FF2B5EF4-FFF2-40B4-BE49-F238E27FC236}">
                      <a16:creationId xmlns:a16="http://schemas.microsoft.com/office/drawing/2014/main" id="{533DE1CE-28FF-9104-7BC2-79AD35459064}"/>
                    </a:ext>
                  </a:extLst>
                </p:cNvPr>
                <p:cNvSpPr/>
                <p:nvPr/>
              </p:nvSpPr>
              <p:spPr>
                <a:xfrm>
                  <a:off x="2559554" y="1689537"/>
                  <a:ext cx="895271" cy="5418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cs typeface="Calibri" panose="020F0502020204030204" pitchFamily="34" charset="0"/>
                    </a:rPr>
                    <a:t>Gemini SEM</a:t>
                  </a:r>
                </a:p>
              </p:txBody>
            </p:sp>
            <p:sp>
              <p:nvSpPr>
                <p:cNvPr id="56" name="Rectangle 55">
                  <a:extLst>
                    <a:ext uri="{FF2B5EF4-FFF2-40B4-BE49-F238E27FC236}">
                      <a16:creationId xmlns:a16="http://schemas.microsoft.com/office/drawing/2014/main" id="{246D5A58-3CAF-5AE1-6B0F-BAD2DBF75A98}"/>
                    </a:ext>
                  </a:extLst>
                </p:cNvPr>
                <p:cNvSpPr/>
                <p:nvPr/>
              </p:nvSpPr>
              <p:spPr>
                <a:xfrm>
                  <a:off x="4626284" y="1833204"/>
                  <a:ext cx="1146967" cy="4932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2185D12C-9143-E52E-9FB5-FA775A10939A}"/>
                    </a:ext>
                  </a:extLst>
                </p:cNvPr>
                <p:cNvSpPr txBox="1"/>
                <p:nvPr/>
              </p:nvSpPr>
              <p:spPr>
                <a:xfrm>
                  <a:off x="4643614" y="1730803"/>
                  <a:ext cx="184731" cy="369332"/>
                </a:xfrm>
                <a:prstGeom prst="rect">
                  <a:avLst/>
                </a:prstGeom>
                <a:noFill/>
              </p:spPr>
              <p:txBody>
                <a:bodyPr wrap="none" rtlCol="0">
                  <a:spAutoFit/>
                </a:bodyPr>
                <a:lstStyle/>
                <a:p>
                  <a:endParaRPr lang="en-US" dirty="0">
                    <a:solidFill>
                      <a:srgbClr val="C00000"/>
                    </a:solidFill>
                  </a:endParaRPr>
                </a:p>
              </p:txBody>
            </p:sp>
          </p:grpSp>
          <p:cxnSp>
            <p:nvCxnSpPr>
              <p:cNvPr id="4" name="Straight Connector 3">
                <a:extLst>
                  <a:ext uri="{FF2B5EF4-FFF2-40B4-BE49-F238E27FC236}">
                    <a16:creationId xmlns:a16="http://schemas.microsoft.com/office/drawing/2014/main" id="{7F58A387-1FD4-6D22-ECE5-493154129DFC}"/>
                  </a:ext>
                </a:extLst>
              </p:cNvPr>
              <p:cNvCxnSpPr/>
              <p:nvPr/>
            </p:nvCxnSpPr>
            <p:spPr>
              <a:xfrm>
                <a:off x="4452282" y="2904087"/>
                <a:ext cx="0" cy="386428"/>
              </a:xfrm>
              <a:prstGeom prst="line">
                <a:avLst/>
              </a:prstGeom>
              <a:ln w="76200">
                <a:solidFill>
                  <a:schemeClr val="bg1"/>
                </a:solidFill>
              </a:ln>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809A9644-9322-BD1C-539F-FB9239F39678}"/>
                  </a:ext>
                </a:extLst>
              </p:cNvPr>
              <p:cNvSpPr/>
              <p:nvPr/>
            </p:nvSpPr>
            <p:spPr>
              <a:xfrm>
                <a:off x="96685" y="3037942"/>
                <a:ext cx="162598" cy="2372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29">
                <a:extLst>
                  <a:ext uri="{FF2B5EF4-FFF2-40B4-BE49-F238E27FC236}">
                    <a16:creationId xmlns:a16="http://schemas.microsoft.com/office/drawing/2014/main" id="{CCC74FA0-1D56-637A-BCBF-CEB5C83DF4ED}"/>
                  </a:ext>
                </a:extLst>
              </p:cNvPr>
              <p:cNvSpPr txBox="1"/>
              <p:nvPr/>
            </p:nvSpPr>
            <p:spPr>
              <a:xfrm>
                <a:off x="5881075" y="1557185"/>
                <a:ext cx="3099833" cy="1569660"/>
              </a:xfrm>
              <a:prstGeom prst="rect">
                <a:avLst/>
              </a:prstGeom>
              <a:solidFill>
                <a:srgbClr val="FFFF00"/>
              </a:solidFill>
              <a:ln w="19050">
                <a:solidFill>
                  <a:srgbClr val="A2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en-US" sz="1600" dirty="0">
                    <a:solidFill>
                      <a:schemeClr val="tx1"/>
                    </a:solidFill>
                    <a:latin typeface="Calibri" panose="020F0502020204030204" pitchFamily="34" charset="0"/>
                    <a:cs typeface="Calibri" panose="020F0502020204030204" pitchFamily="34" charset="0"/>
                  </a:rPr>
                  <a:t>In case of an emergency, follow the exit signs to the loading dock (primary exit), or use indicated stairs (secondary exit) or go to PSB (only if no other escape exists).  Do not use elevators!</a:t>
                </a:r>
              </a:p>
            </p:txBody>
          </p:sp>
          <p:sp>
            <p:nvSpPr>
              <p:cNvPr id="7" name="TextBox 6">
                <a:extLst>
                  <a:ext uri="{FF2B5EF4-FFF2-40B4-BE49-F238E27FC236}">
                    <a16:creationId xmlns:a16="http://schemas.microsoft.com/office/drawing/2014/main" id="{0298BCF7-93F5-9016-56D8-5E0E5D0A0238}"/>
                  </a:ext>
                </a:extLst>
              </p:cNvPr>
              <p:cNvSpPr txBox="1"/>
              <p:nvPr/>
            </p:nvSpPr>
            <p:spPr>
              <a:xfrm>
                <a:off x="5785095" y="1097280"/>
                <a:ext cx="2395975" cy="400110"/>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Emergency exits:</a:t>
                </a:r>
              </a:p>
            </p:txBody>
          </p:sp>
          <p:grpSp>
            <p:nvGrpSpPr>
              <p:cNvPr id="8" name="Group 7">
                <a:extLst>
                  <a:ext uri="{FF2B5EF4-FFF2-40B4-BE49-F238E27FC236}">
                    <a16:creationId xmlns:a16="http://schemas.microsoft.com/office/drawing/2014/main" id="{788DC2BD-46EF-3636-C4F9-BA418B6320A6}"/>
                  </a:ext>
                </a:extLst>
              </p:cNvPr>
              <p:cNvGrpSpPr/>
              <p:nvPr/>
            </p:nvGrpSpPr>
            <p:grpSpPr>
              <a:xfrm>
                <a:off x="221688" y="983169"/>
                <a:ext cx="3790386" cy="2194640"/>
                <a:chOff x="216454" y="796784"/>
                <a:chExt cx="3790386" cy="2194640"/>
              </a:xfrm>
            </p:grpSpPr>
            <p:cxnSp>
              <p:nvCxnSpPr>
                <p:cNvPr id="38" name="Straight Arrow Connector 37">
                  <a:extLst>
                    <a:ext uri="{FF2B5EF4-FFF2-40B4-BE49-F238E27FC236}">
                      <a16:creationId xmlns:a16="http://schemas.microsoft.com/office/drawing/2014/main" id="{43057770-600C-08EA-2D7A-6FCAAF4B0CD7}"/>
                    </a:ext>
                  </a:extLst>
                </p:cNvPr>
                <p:cNvCxnSpPr>
                  <a:cxnSpLocks/>
                </p:cNvCxnSpPr>
                <p:nvPr/>
              </p:nvCxnSpPr>
              <p:spPr>
                <a:xfrm>
                  <a:off x="1854945" y="1622092"/>
                  <a:ext cx="0" cy="834811"/>
                </a:xfrm>
                <a:prstGeom prst="straightConnector1">
                  <a:avLst/>
                </a:prstGeom>
                <a:ln w="38100">
                  <a:solidFill>
                    <a:srgbClr val="FF0000"/>
                  </a:solidFill>
                  <a:prstDash val="sysDash"/>
                  <a:tailEnd type="triangle"/>
                </a:ln>
              </p:spPr>
              <p:style>
                <a:lnRef idx="2">
                  <a:schemeClr val="accent1"/>
                </a:lnRef>
                <a:fillRef idx="0">
                  <a:schemeClr val="accent1"/>
                </a:fillRef>
                <a:effectRef idx="1">
                  <a:schemeClr val="accent1"/>
                </a:effectRef>
                <a:fontRef idx="minor">
                  <a:schemeClr val="tx1"/>
                </a:fontRef>
              </p:style>
            </p:cxnSp>
            <p:grpSp>
              <p:nvGrpSpPr>
                <p:cNvPr id="39" name="Group 38">
                  <a:extLst>
                    <a:ext uri="{FF2B5EF4-FFF2-40B4-BE49-F238E27FC236}">
                      <a16:creationId xmlns:a16="http://schemas.microsoft.com/office/drawing/2014/main" id="{A498944F-E83E-FD39-CA70-A9980DF2FE27}"/>
                    </a:ext>
                  </a:extLst>
                </p:cNvPr>
                <p:cNvGrpSpPr/>
                <p:nvPr/>
              </p:nvGrpSpPr>
              <p:grpSpPr>
                <a:xfrm>
                  <a:off x="2229038" y="1689300"/>
                  <a:ext cx="957972" cy="447100"/>
                  <a:chOff x="2229037" y="1689299"/>
                  <a:chExt cx="1146967" cy="493265"/>
                </a:xfrm>
              </p:grpSpPr>
              <p:sp>
                <p:nvSpPr>
                  <p:cNvPr id="53" name="Rectangle 52">
                    <a:extLst>
                      <a:ext uri="{FF2B5EF4-FFF2-40B4-BE49-F238E27FC236}">
                        <a16:creationId xmlns:a16="http://schemas.microsoft.com/office/drawing/2014/main" id="{D24AC525-50C3-31ED-5F5C-A104A521FFA4}"/>
                      </a:ext>
                    </a:extLst>
                  </p:cNvPr>
                  <p:cNvSpPr/>
                  <p:nvPr/>
                </p:nvSpPr>
                <p:spPr>
                  <a:xfrm>
                    <a:off x="2229037" y="1689299"/>
                    <a:ext cx="1146967" cy="4932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5DAE827C-1A74-4EE4-FDA8-B600E527422E}"/>
                      </a:ext>
                    </a:extLst>
                  </p:cNvPr>
                  <p:cNvSpPr txBox="1"/>
                  <p:nvPr/>
                </p:nvSpPr>
                <p:spPr>
                  <a:xfrm>
                    <a:off x="2264433" y="1741105"/>
                    <a:ext cx="885114" cy="307777"/>
                  </a:xfrm>
                  <a:prstGeom prst="rect">
                    <a:avLst/>
                  </a:prstGeom>
                  <a:noFill/>
                </p:spPr>
                <p:txBody>
                  <a:bodyPr wrap="none" rtlCol="0">
                    <a:spAutoFit/>
                  </a:bodyPr>
                  <a:lstStyle/>
                  <a:p>
                    <a:r>
                      <a:rPr lang="en-US" sz="1400" dirty="0">
                        <a:solidFill>
                          <a:srgbClr val="C00000"/>
                        </a:solidFill>
                        <a:latin typeface="Calibri" panose="020F0502020204030204" pitchFamily="34" charset="0"/>
                        <a:cs typeface="Calibri" panose="020F0502020204030204" pitchFamily="34" charset="0"/>
                      </a:rPr>
                      <a:t>Keck SEM</a:t>
                    </a:r>
                  </a:p>
                </p:txBody>
              </p:sp>
            </p:grpSp>
            <p:cxnSp>
              <p:nvCxnSpPr>
                <p:cNvPr id="40" name="Straight Arrow Connector 39">
                  <a:extLst>
                    <a:ext uri="{FF2B5EF4-FFF2-40B4-BE49-F238E27FC236}">
                      <a16:creationId xmlns:a16="http://schemas.microsoft.com/office/drawing/2014/main" id="{040E3A64-B3BA-4791-1A93-33FD0CB1A7DA}"/>
                    </a:ext>
                  </a:extLst>
                </p:cNvPr>
                <p:cNvCxnSpPr>
                  <a:cxnSpLocks/>
                </p:cNvCxnSpPr>
                <p:nvPr/>
              </p:nvCxnSpPr>
              <p:spPr>
                <a:xfrm flipH="1">
                  <a:off x="420854" y="2487488"/>
                  <a:ext cx="1384353" cy="0"/>
                </a:xfrm>
                <a:prstGeom prst="straightConnector1">
                  <a:avLst/>
                </a:prstGeom>
                <a:ln w="38100">
                  <a:solidFill>
                    <a:srgbClr val="FF0000"/>
                  </a:solidFill>
                  <a:prstDash val="sysDash"/>
                  <a:tailEnd type="triangle"/>
                </a:ln>
              </p:spPr>
              <p:style>
                <a:lnRef idx="2">
                  <a:schemeClr val="accent1"/>
                </a:lnRef>
                <a:fillRef idx="0">
                  <a:schemeClr val="accent1"/>
                </a:fillRef>
                <a:effectRef idx="1">
                  <a:schemeClr val="accent1"/>
                </a:effectRef>
                <a:fontRef idx="minor">
                  <a:schemeClr val="tx1"/>
                </a:fontRef>
              </p:style>
            </p:cxnSp>
            <p:grpSp>
              <p:nvGrpSpPr>
                <p:cNvPr id="41" name="Group 40">
                  <a:extLst>
                    <a:ext uri="{FF2B5EF4-FFF2-40B4-BE49-F238E27FC236}">
                      <a16:creationId xmlns:a16="http://schemas.microsoft.com/office/drawing/2014/main" id="{21F46136-DEF6-BB7A-8F02-895CFE6214A0}"/>
                    </a:ext>
                  </a:extLst>
                </p:cNvPr>
                <p:cNvGrpSpPr/>
                <p:nvPr/>
              </p:nvGrpSpPr>
              <p:grpSpPr>
                <a:xfrm>
                  <a:off x="216454" y="796784"/>
                  <a:ext cx="3790386" cy="2194640"/>
                  <a:chOff x="233382" y="1448036"/>
                  <a:chExt cx="5096154" cy="2963273"/>
                </a:xfrm>
              </p:grpSpPr>
              <p:grpSp>
                <p:nvGrpSpPr>
                  <p:cNvPr id="46" name="Group 45">
                    <a:extLst>
                      <a:ext uri="{FF2B5EF4-FFF2-40B4-BE49-F238E27FC236}">
                        <a16:creationId xmlns:a16="http://schemas.microsoft.com/office/drawing/2014/main" id="{33EFBCB5-A7F9-12EF-2AF6-8CB2B6E22DC2}"/>
                      </a:ext>
                    </a:extLst>
                  </p:cNvPr>
                  <p:cNvGrpSpPr/>
                  <p:nvPr/>
                </p:nvGrpSpPr>
                <p:grpSpPr>
                  <a:xfrm>
                    <a:off x="233382" y="1470992"/>
                    <a:ext cx="5067540" cy="2940317"/>
                    <a:chOff x="233382" y="1470992"/>
                    <a:chExt cx="5067540" cy="2940317"/>
                  </a:xfrm>
                </p:grpSpPr>
                <p:sp>
                  <p:nvSpPr>
                    <p:cNvPr id="49" name="Arrow: Right 48">
                      <a:extLst>
                        <a:ext uri="{FF2B5EF4-FFF2-40B4-BE49-F238E27FC236}">
                          <a16:creationId xmlns:a16="http://schemas.microsoft.com/office/drawing/2014/main" id="{62EE57E9-823C-C61B-7F7F-BBDB60142E3E}"/>
                        </a:ext>
                      </a:extLst>
                    </p:cNvPr>
                    <p:cNvSpPr/>
                    <p:nvPr/>
                  </p:nvSpPr>
                  <p:spPr>
                    <a:xfrm flipH="1">
                      <a:off x="431544" y="3635210"/>
                      <a:ext cx="1622986" cy="125690"/>
                    </a:xfrm>
                    <a:prstGeom prst="rightArrow">
                      <a:avLst>
                        <a:gd name="adj1" fmla="val 50000"/>
                        <a:gd name="adj2" fmla="val 102521"/>
                      </a:avLst>
                    </a:prstGeom>
                    <a:solidFill>
                      <a:srgbClr val="FFFF0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Arrow: Right 49">
                      <a:extLst>
                        <a:ext uri="{FF2B5EF4-FFF2-40B4-BE49-F238E27FC236}">
                          <a16:creationId xmlns:a16="http://schemas.microsoft.com/office/drawing/2014/main" id="{7CC5416B-837C-E57D-8B02-FB1E99FAEFD8}"/>
                        </a:ext>
                      </a:extLst>
                    </p:cNvPr>
                    <p:cNvSpPr/>
                    <p:nvPr/>
                  </p:nvSpPr>
                  <p:spPr>
                    <a:xfrm rot="10800000" flipH="1">
                      <a:off x="2291995" y="3635210"/>
                      <a:ext cx="1622986" cy="125690"/>
                    </a:xfrm>
                    <a:prstGeom prst="rightArrow">
                      <a:avLst>
                        <a:gd name="adj1" fmla="val 50000"/>
                        <a:gd name="adj2" fmla="val 102521"/>
                      </a:avLst>
                    </a:prstGeom>
                    <a:solidFill>
                      <a:srgbClr val="FFFF0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FD40E69-4BFE-ABC4-49F5-DC5A47D81376}"/>
                        </a:ext>
                      </a:extLst>
                    </p:cNvPr>
                    <p:cNvSpPr/>
                    <p:nvPr/>
                  </p:nvSpPr>
                  <p:spPr>
                    <a:xfrm>
                      <a:off x="233382" y="1470992"/>
                      <a:ext cx="5067540" cy="861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descr="A floor plan of a building&#10;&#10;AI-generated content may be incorrect.">
                      <a:extLst>
                        <a:ext uri="{FF2B5EF4-FFF2-40B4-BE49-F238E27FC236}">
                          <a16:creationId xmlns:a16="http://schemas.microsoft.com/office/drawing/2014/main" id="{A9D52694-2E81-0529-9EE3-09EEA9E94B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050" y="1470992"/>
                      <a:ext cx="4966619" cy="2940317"/>
                    </a:xfrm>
                    <a:prstGeom prst="rect">
                      <a:avLst/>
                    </a:prstGeom>
                  </p:spPr>
                </p:pic>
              </p:grpSp>
              <p:sp>
                <p:nvSpPr>
                  <p:cNvPr id="47" name="Rectangle 46">
                    <a:extLst>
                      <a:ext uri="{FF2B5EF4-FFF2-40B4-BE49-F238E27FC236}">
                        <a16:creationId xmlns:a16="http://schemas.microsoft.com/office/drawing/2014/main" id="{421EEDA5-5577-91DD-1AB5-07D94BDEE3B0}"/>
                      </a:ext>
                    </a:extLst>
                  </p:cNvPr>
                  <p:cNvSpPr/>
                  <p:nvPr/>
                </p:nvSpPr>
                <p:spPr>
                  <a:xfrm>
                    <a:off x="294050" y="1557134"/>
                    <a:ext cx="4966619" cy="2854175"/>
                  </a:xfrm>
                  <a:prstGeom prst="rect">
                    <a:avLst/>
                  </a:prstGeom>
                  <a:noFill/>
                  <a:ln w="28575">
                    <a:solidFill>
                      <a:srgbClr val="A8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B274E7D-2AB4-300A-313E-96BA5D1A0C73}"/>
                      </a:ext>
                    </a:extLst>
                  </p:cNvPr>
                  <p:cNvSpPr/>
                  <p:nvPr/>
                </p:nvSpPr>
                <p:spPr>
                  <a:xfrm>
                    <a:off x="233382" y="1448036"/>
                    <a:ext cx="5096154" cy="816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id="{FA04FD22-3669-2FAC-987A-2D78CA9667ED}"/>
                    </a:ext>
                  </a:extLst>
                </p:cNvPr>
                <p:cNvSpPr txBox="1"/>
                <p:nvPr/>
              </p:nvSpPr>
              <p:spPr>
                <a:xfrm>
                  <a:off x="2316637" y="1596228"/>
                  <a:ext cx="510524" cy="461665"/>
                </a:xfrm>
                <a:prstGeom prst="rect">
                  <a:avLst/>
                </a:prstGeom>
                <a:solidFill>
                  <a:schemeClr val="bg1"/>
                </a:solidFill>
              </p:spPr>
              <p:txBody>
                <a:bodyPr wrap="none" rtlCol="0">
                  <a:spAutoFit/>
                </a:bodyPr>
                <a:lstStyle/>
                <a:p>
                  <a:r>
                    <a:rPr lang="en-US" sz="1200" dirty="0">
                      <a:latin typeface="Calibri" panose="020F0502020204030204" pitchFamily="34" charset="0"/>
                      <a:cs typeface="Calibri" panose="020F0502020204030204" pitchFamily="34" charset="0"/>
                    </a:rPr>
                    <a:t>Keck </a:t>
                  </a:r>
                </a:p>
                <a:p>
                  <a:r>
                    <a:rPr lang="en-US" sz="1200" dirty="0">
                      <a:latin typeface="Calibri" panose="020F0502020204030204" pitchFamily="34" charset="0"/>
                      <a:cs typeface="Calibri" panose="020F0502020204030204" pitchFamily="34" charset="0"/>
                    </a:rPr>
                    <a:t>SEM</a:t>
                  </a:r>
                </a:p>
              </p:txBody>
            </p:sp>
            <p:sp>
              <p:nvSpPr>
                <p:cNvPr id="43" name="TextBox 42">
                  <a:extLst>
                    <a:ext uri="{FF2B5EF4-FFF2-40B4-BE49-F238E27FC236}">
                      <a16:creationId xmlns:a16="http://schemas.microsoft.com/office/drawing/2014/main" id="{3FEDFEF3-6864-8008-048F-B1D9B334B6E9}"/>
                    </a:ext>
                  </a:extLst>
                </p:cNvPr>
                <p:cNvSpPr txBox="1"/>
                <p:nvPr/>
              </p:nvSpPr>
              <p:spPr>
                <a:xfrm>
                  <a:off x="1949689" y="941510"/>
                  <a:ext cx="668773" cy="461665"/>
                </a:xfrm>
                <a:prstGeom prst="rect">
                  <a:avLst/>
                </a:prstGeom>
                <a:solidFill>
                  <a:schemeClr val="bg1"/>
                </a:solidFill>
              </p:spPr>
              <p:txBody>
                <a:bodyPr wrap="none" rtlCol="0">
                  <a:spAutoFit/>
                </a:bodyPr>
                <a:lstStyle/>
                <a:p>
                  <a:r>
                    <a:rPr lang="en-US" sz="1200" dirty="0">
                      <a:latin typeface="Calibri" panose="020F0502020204030204" pitchFamily="34" charset="0"/>
                      <a:cs typeface="Calibri" panose="020F0502020204030204" pitchFamily="34" charset="0"/>
                    </a:rPr>
                    <a:t>Gemini </a:t>
                  </a:r>
                </a:p>
                <a:p>
                  <a:r>
                    <a:rPr lang="en-US" sz="1200" dirty="0">
                      <a:latin typeface="Calibri" panose="020F0502020204030204" pitchFamily="34" charset="0"/>
                      <a:cs typeface="Calibri" panose="020F0502020204030204" pitchFamily="34" charset="0"/>
                    </a:rPr>
                    <a:t>SEM</a:t>
                  </a:r>
                </a:p>
              </p:txBody>
            </p:sp>
            <p:sp>
              <p:nvSpPr>
                <p:cNvPr id="44" name="Arrow: Left-Right 43">
                  <a:extLst>
                    <a:ext uri="{FF2B5EF4-FFF2-40B4-BE49-F238E27FC236}">
                      <a16:creationId xmlns:a16="http://schemas.microsoft.com/office/drawing/2014/main" id="{07A149E8-0955-C270-74F6-4847AFBC1597}"/>
                    </a:ext>
                  </a:extLst>
                </p:cNvPr>
                <p:cNvSpPr/>
                <p:nvPr/>
              </p:nvSpPr>
              <p:spPr>
                <a:xfrm>
                  <a:off x="342677" y="2217907"/>
                  <a:ext cx="3513336" cy="233906"/>
                </a:xfrm>
                <a:prstGeom prst="leftRightArrow">
                  <a:avLst/>
                </a:prstGeom>
                <a:solidFill>
                  <a:srgbClr val="FFFF00"/>
                </a:solidFill>
                <a:ln w="9525">
                  <a:solidFill>
                    <a:srgbClr val="A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Down 44">
                  <a:extLst>
                    <a:ext uri="{FF2B5EF4-FFF2-40B4-BE49-F238E27FC236}">
                      <a16:creationId xmlns:a16="http://schemas.microsoft.com/office/drawing/2014/main" id="{DEA9BD46-9BDF-FF41-5BE9-2842C1FC5E51}"/>
                    </a:ext>
                  </a:extLst>
                </p:cNvPr>
                <p:cNvSpPr/>
                <p:nvPr/>
              </p:nvSpPr>
              <p:spPr>
                <a:xfrm>
                  <a:off x="1590632" y="1369280"/>
                  <a:ext cx="250732" cy="873248"/>
                </a:xfrm>
                <a:prstGeom prst="downArrow">
                  <a:avLst/>
                </a:prstGeom>
                <a:solidFill>
                  <a:srgbClr val="FFFF00"/>
                </a:solidFill>
                <a:ln w="9525">
                  <a:solidFill>
                    <a:srgbClr val="A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D20BC944-B50A-8EB0-5A07-F7DC4F377EB3}"/>
                  </a:ext>
                </a:extLst>
              </p:cNvPr>
              <p:cNvGrpSpPr/>
              <p:nvPr/>
            </p:nvGrpSpPr>
            <p:grpSpPr>
              <a:xfrm>
                <a:off x="552575" y="3289248"/>
                <a:ext cx="8428333" cy="3819088"/>
                <a:chOff x="552575" y="3356682"/>
                <a:chExt cx="8428333" cy="3819088"/>
              </a:xfrm>
            </p:grpSpPr>
            <p:sp>
              <p:nvSpPr>
                <p:cNvPr id="11" name="Arrow: Right 10">
                  <a:extLst>
                    <a:ext uri="{FF2B5EF4-FFF2-40B4-BE49-F238E27FC236}">
                      <a16:creationId xmlns:a16="http://schemas.microsoft.com/office/drawing/2014/main" id="{1BFB1EB3-5AA0-459A-CCA1-C87B2A020E7B}"/>
                    </a:ext>
                  </a:extLst>
                </p:cNvPr>
                <p:cNvSpPr/>
                <p:nvPr/>
              </p:nvSpPr>
              <p:spPr>
                <a:xfrm rot="5400000">
                  <a:off x="5633366" y="5271526"/>
                  <a:ext cx="1228766" cy="119833"/>
                </a:xfrm>
                <a:prstGeom prst="rightArrow">
                  <a:avLst>
                    <a:gd name="adj1" fmla="val 31736"/>
                    <a:gd name="adj2" fmla="val 50000"/>
                  </a:avLst>
                </a:prstGeom>
                <a:solidFill>
                  <a:schemeClr val="tx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3">
                  <a:extLst>
                    <a:ext uri="{FF2B5EF4-FFF2-40B4-BE49-F238E27FC236}">
                      <a16:creationId xmlns:a16="http://schemas.microsoft.com/office/drawing/2014/main" id="{3F88B319-8697-EE33-3EA9-A583E2D734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575" y="3356682"/>
                  <a:ext cx="8428333" cy="3819088"/>
                </a:xfrm>
                <a:prstGeom prst="rect">
                  <a:avLst/>
                </a:prstGeom>
              </p:spPr>
            </p:pic>
            <p:grpSp>
              <p:nvGrpSpPr>
                <p:cNvPr id="13" name="Group 12">
                  <a:extLst>
                    <a:ext uri="{FF2B5EF4-FFF2-40B4-BE49-F238E27FC236}">
                      <a16:creationId xmlns:a16="http://schemas.microsoft.com/office/drawing/2014/main" id="{323BAB26-38A4-16DB-F8F0-D0CB5D87F659}"/>
                    </a:ext>
                  </a:extLst>
                </p:cNvPr>
                <p:cNvGrpSpPr/>
                <p:nvPr/>
              </p:nvGrpSpPr>
              <p:grpSpPr>
                <a:xfrm>
                  <a:off x="6421152" y="4486629"/>
                  <a:ext cx="256354" cy="253406"/>
                  <a:chOff x="6397446" y="4530434"/>
                  <a:chExt cx="256354" cy="253406"/>
                </a:xfrm>
              </p:grpSpPr>
              <p:sp>
                <p:nvSpPr>
                  <p:cNvPr id="35" name="Rectangle 34">
                    <a:extLst>
                      <a:ext uri="{FF2B5EF4-FFF2-40B4-BE49-F238E27FC236}">
                        <a16:creationId xmlns:a16="http://schemas.microsoft.com/office/drawing/2014/main" id="{65FF1C61-3221-8FC7-8FE7-880D51E37335}"/>
                      </a:ext>
                    </a:extLst>
                  </p:cNvPr>
                  <p:cNvSpPr/>
                  <p:nvPr/>
                </p:nvSpPr>
                <p:spPr>
                  <a:xfrm>
                    <a:off x="6397446" y="4530434"/>
                    <a:ext cx="256354" cy="253406"/>
                  </a:xfrm>
                  <a:prstGeom prst="rect">
                    <a:avLst/>
                  </a:prstGeom>
                  <a:blipFill>
                    <a:blip r:embed="rId5"/>
                    <a:tile tx="0" ty="0" sx="100000" sy="100000" flip="none" algn="tl"/>
                  </a:bli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0B9A95F-2FC3-8E47-BC01-45CB4C39D17D}"/>
                      </a:ext>
                    </a:extLst>
                  </p:cNvPr>
                  <p:cNvSpPr/>
                  <p:nvPr/>
                </p:nvSpPr>
                <p:spPr>
                  <a:xfrm>
                    <a:off x="6439881" y="4566976"/>
                    <a:ext cx="170822" cy="166221"/>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E7D7DD3-1606-E4E9-DFB8-F7550FA78D47}"/>
                      </a:ext>
                    </a:extLst>
                  </p:cNvPr>
                  <p:cNvSpPr/>
                  <p:nvPr/>
                </p:nvSpPr>
                <p:spPr>
                  <a:xfrm>
                    <a:off x="6462998" y="4595477"/>
                    <a:ext cx="117621" cy="106606"/>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F5B00869-FFB2-C9F1-7EC7-84AEB284FD57}"/>
                    </a:ext>
                  </a:extLst>
                </p:cNvPr>
                <p:cNvGrpSpPr/>
                <p:nvPr/>
              </p:nvGrpSpPr>
              <p:grpSpPr>
                <a:xfrm>
                  <a:off x="5001663" y="4587644"/>
                  <a:ext cx="256354" cy="253406"/>
                  <a:chOff x="6397446" y="4530434"/>
                  <a:chExt cx="256354" cy="253406"/>
                </a:xfrm>
              </p:grpSpPr>
              <p:sp>
                <p:nvSpPr>
                  <p:cNvPr id="32" name="Rectangle 31">
                    <a:extLst>
                      <a:ext uri="{FF2B5EF4-FFF2-40B4-BE49-F238E27FC236}">
                        <a16:creationId xmlns:a16="http://schemas.microsoft.com/office/drawing/2014/main" id="{6C78F61C-A419-FE85-CFE5-ED6C8E81C48E}"/>
                      </a:ext>
                    </a:extLst>
                  </p:cNvPr>
                  <p:cNvSpPr/>
                  <p:nvPr/>
                </p:nvSpPr>
                <p:spPr>
                  <a:xfrm>
                    <a:off x="6397446" y="4530434"/>
                    <a:ext cx="256354" cy="253406"/>
                  </a:xfrm>
                  <a:prstGeom prst="rect">
                    <a:avLst/>
                  </a:prstGeom>
                  <a:blipFill>
                    <a:blip r:embed="rId5"/>
                    <a:tile tx="0" ty="0" sx="100000" sy="100000" flip="none" algn="tl"/>
                  </a:bli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B5ED394-F120-18AF-6F07-36439FD1B17B}"/>
                      </a:ext>
                    </a:extLst>
                  </p:cNvPr>
                  <p:cNvSpPr/>
                  <p:nvPr/>
                </p:nvSpPr>
                <p:spPr>
                  <a:xfrm>
                    <a:off x="6439881" y="4566976"/>
                    <a:ext cx="170822" cy="166221"/>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3831042-F98E-22C5-BDF7-3606DD69F985}"/>
                      </a:ext>
                    </a:extLst>
                  </p:cNvPr>
                  <p:cNvSpPr/>
                  <p:nvPr/>
                </p:nvSpPr>
                <p:spPr>
                  <a:xfrm>
                    <a:off x="6462998" y="4595477"/>
                    <a:ext cx="117621" cy="106606"/>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B3948862-9575-1F4A-E26A-AB1587DB2406}"/>
                    </a:ext>
                  </a:extLst>
                </p:cNvPr>
                <p:cNvGrpSpPr/>
                <p:nvPr/>
              </p:nvGrpSpPr>
              <p:grpSpPr>
                <a:xfrm>
                  <a:off x="3479923" y="4601138"/>
                  <a:ext cx="256354" cy="253406"/>
                  <a:chOff x="6397446" y="4530434"/>
                  <a:chExt cx="256354" cy="253406"/>
                </a:xfrm>
              </p:grpSpPr>
              <p:sp>
                <p:nvSpPr>
                  <p:cNvPr id="29" name="Rectangle 28">
                    <a:extLst>
                      <a:ext uri="{FF2B5EF4-FFF2-40B4-BE49-F238E27FC236}">
                        <a16:creationId xmlns:a16="http://schemas.microsoft.com/office/drawing/2014/main" id="{CE196E6D-D84A-B690-9D13-7510ED9B676D}"/>
                      </a:ext>
                    </a:extLst>
                  </p:cNvPr>
                  <p:cNvSpPr/>
                  <p:nvPr/>
                </p:nvSpPr>
                <p:spPr>
                  <a:xfrm>
                    <a:off x="6397446" y="4530434"/>
                    <a:ext cx="256354" cy="253406"/>
                  </a:xfrm>
                  <a:prstGeom prst="rect">
                    <a:avLst/>
                  </a:prstGeom>
                  <a:blipFill>
                    <a:blip r:embed="rId5"/>
                    <a:tile tx="0" ty="0" sx="100000" sy="100000" flip="none" algn="tl"/>
                  </a:bli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761BF27-6A7D-6C30-36EE-9F0C26D960DB}"/>
                      </a:ext>
                    </a:extLst>
                  </p:cNvPr>
                  <p:cNvSpPr/>
                  <p:nvPr/>
                </p:nvSpPr>
                <p:spPr>
                  <a:xfrm>
                    <a:off x="6439881" y="4566976"/>
                    <a:ext cx="170822" cy="166221"/>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C260119-939C-4B4D-20B9-25978FE606E5}"/>
                      </a:ext>
                    </a:extLst>
                  </p:cNvPr>
                  <p:cNvSpPr/>
                  <p:nvPr/>
                </p:nvSpPr>
                <p:spPr>
                  <a:xfrm>
                    <a:off x="6462998" y="4595477"/>
                    <a:ext cx="117621" cy="106606"/>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3A6E6935-99A4-A27F-F900-9762DF69478A}"/>
                    </a:ext>
                  </a:extLst>
                </p:cNvPr>
                <p:cNvSpPr txBox="1"/>
                <p:nvPr/>
              </p:nvSpPr>
              <p:spPr>
                <a:xfrm>
                  <a:off x="7411648" y="6070490"/>
                  <a:ext cx="1143262" cy="307777"/>
                </a:xfrm>
                <a:prstGeom prst="rect">
                  <a:avLst/>
                </a:prstGeom>
                <a:solidFill>
                  <a:srgbClr val="FFFF00"/>
                </a:solidFill>
                <a:ln w="19050">
                  <a:solidFill>
                    <a:srgbClr val="A20000"/>
                  </a:solidFill>
                </a:ln>
              </p:spPr>
              <p:txBody>
                <a:bodyPr wrap="none" rtlCol="0">
                  <a:spAutoFit/>
                </a:bodyPr>
                <a:lstStyle/>
                <a:p>
                  <a:r>
                    <a:rPr lang="en-US" sz="1400" dirty="0">
                      <a:latin typeface="Calibri" panose="020F0502020204030204" pitchFamily="34" charset="0"/>
                      <a:cs typeface="Calibri" panose="020F0502020204030204" pitchFamily="34" charset="0"/>
                    </a:rPr>
                    <a:t>Loading dock</a:t>
                  </a:r>
                </a:p>
              </p:txBody>
            </p:sp>
            <p:sp>
              <p:nvSpPr>
                <p:cNvPr id="17" name="TextBox 16">
                  <a:extLst>
                    <a:ext uri="{FF2B5EF4-FFF2-40B4-BE49-F238E27FC236}">
                      <a16:creationId xmlns:a16="http://schemas.microsoft.com/office/drawing/2014/main" id="{EE078A70-5914-CCCE-BB0F-E4DAAB549090}"/>
                    </a:ext>
                  </a:extLst>
                </p:cNvPr>
                <p:cNvSpPr txBox="1"/>
                <p:nvPr/>
              </p:nvSpPr>
              <p:spPr>
                <a:xfrm>
                  <a:off x="3943637" y="6232678"/>
                  <a:ext cx="457176" cy="307777"/>
                </a:xfrm>
                <a:prstGeom prst="rect">
                  <a:avLst/>
                </a:prstGeom>
                <a:solidFill>
                  <a:srgbClr val="FFFF00"/>
                </a:solidFill>
                <a:ln w="19050">
                  <a:solidFill>
                    <a:srgbClr val="A20000"/>
                  </a:solidFill>
                </a:ln>
              </p:spPr>
              <p:txBody>
                <a:bodyPr wrap="none" rtlCol="0">
                  <a:spAutoFit/>
                </a:bodyPr>
                <a:lstStyle/>
                <a:p>
                  <a:r>
                    <a:rPr lang="en-US" sz="1400" dirty="0">
                      <a:latin typeface="Calibri" panose="020F0502020204030204" pitchFamily="34" charset="0"/>
                      <a:cs typeface="Calibri" panose="020F0502020204030204" pitchFamily="34" charset="0"/>
                    </a:rPr>
                    <a:t>PSB</a:t>
                  </a:r>
                </a:p>
              </p:txBody>
            </p:sp>
            <p:sp>
              <p:nvSpPr>
                <p:cNvPr id="18" name="TextBox 17">
                  <a:extLst>
                    <a:ext uri="{FF2B5EF4-FFF2-40B4-BE49-F238E27FC236}">
                      <a16:creationId xmlns:a16="http://schemas.microsoft.com/office/drawing/2014/main" id="{FCA999E7-8E91-5843-BF12-82EF1765FCF0}"/>
                    </a:ext>
                  </a:extLst>
                </p:cNvPr>
                <p:cNvSpPr txBox="1"/>
                <p:nvPr/>
              </p:nvSpPr>
              <p:spPr>
                <a:xfrm>
                  <a:off x="2577860" y="4375906"/>
                  <a:ext cx="808106" cy="307777"/>
                </a:xfrm>
                <a:prstGeom prst="rect">
                  <a:avLst/>
                </a:prstGeom>
                <a:solidFill>
                  <a:srgbClr val="FFFF00"/>
                </a:solidFill>
                <a:ln w="19050">
                  <a:solidFill>
                    <a:srgbClr val="A20000"/>
                  </a:solidFill>
                </a:ln>
              </p:spPr>
              <p:txBody>
                <a:bodyPr wrap="none" rtlCol="0">
                  <a:spAutoFit/>
                </a:bodyPr>
                <a:lstStyle/>
                <a:p>
                  <a:r>
                    <a:rPr lang="en-US" sz="1400" dirty="0">
                      <a:latin typeface="Calibri" panose="020F0502020204030204" pitchFamily="34" charset="0"/>
                      <a:cs typeface="Calibri" panose="020F0502020204030204" pitchFamily="34" charset="0"/>
                    </a:rPr>
                    <a:t>Stairway</a:t>
                  </a:r>
                </a:p>
              </p:txBody>
            </p:sp>
            <p:sp>
              <p:nvSpPr>
                <p:cNvPr id="19" name="TextBox 18">
                  <a:extLst>
                    <a:ext uri="{FF2B5EF4-FFF2-40B4-BE49-F238E27FC236}">
                      <a16:creationId xmlns:a16="http://schemas.microsoft.com/office/drawing/2014/main" id="{8FD56AFC-EDD8-350B-A30C-5D641C7236DC}"/>
                    </a:ext>
                  </a:extLst>
                </p:cNvPr>
                <p:cNvSpPr txBox="1"/>
                <p:nvPr/>
              </p:nvSpPr>
              <p:spPr>
                <a:xfrm>
                  <a:off x="5017489" y="4841050"/>
                  <a:ext cx="808106" cy="307777"/>
                </a:xfrm>
                <a:prstGeom prst="rect">
                  <a:avLst/>
                </a:prstGeom>
                <a:solidFill>
                  <a:srgbClr val="FFFF00"/>
                </a:solidFill>
                <a:ln w="19050">
                  <a:solidFill>
                    <a:srgbClr val="A20000"/>
                  </a:solidFill>
                </a:ln>
              </p:spPr>
              <p:txBody>
                <a:bodyPr wrap="none" rtlCol="0">
                  <a:spAutoFit/>
                </a:bodyPr>
                <a:lstStyle/>
                <a:p>
                  <a:r>
                    <a:rPr lang="en-US" sz="1400" dirty="0">
                      <a:latin typeface="Calibri" panose="020F0502020204030204" pitchFamily="34" charset="0"/>
                      <a:cs typeface="Calibri" panose="020F0502020204030204" pitchFamily="34" charset="0"/>
                    </a:rPr>
                    <a:t>Stairway</a:t>
                  </a:r>
                </a:p>
              </p:txBody>
            </p:sp>
            <p:sp>
              <p:nvSpPr>
                <p:cNvPr id="20" name="TextBox 19">
                  <a:extLst>
                    <a:ext uri="{FF2B5EF4-FFF2-40B4-BE49-F238E27FC236}">
                      <a16:creationId xmlns:a16="http://schemas.microsoft.com/office/drawing/2014/main" id="{F6E64470-7F18-6A90-3333-F99B297B68F2}"/>
                    </a:ext>
                  </a:extLst>
                </p:cNvPr>
                <p:cNvSpPr txBox="1"/>
                <p:nvPr/>
              </p:nvSpPr>
              <p:spPr>
                <a:xfrm>
                  <a:off x="5890061" y="4774079"/>
                  <a:ext cx="808106" cy="307777"/>
                </a:xfrm>
                <a:prstGeom prst="rect">
                  <a:avLst/>
                </a:prstGeom>
                <a:solidFill>
                  <a:srgbClr val="FFFF00"/>
                </a:solidFill>
                <a:ln w="19050">
                  <a:solidFill>
                    <a:srgbClr val="A20000"/>
                  </a:solidFill>
                </a:ln>
              </p:spPr>
              <p:txBody>
                <a:bodyPr wrap="none" rtlCol="0">
                  <a:spAutoFit/>
                </a:bodyPr>
                <a:lstStyle/>
                <a:p>
                  <a:r>
                    <a:rPr lang="en-US" sz="1400" dirty="0">
                      <a:latin typeface="Calibri" panose="020F0502020204030204" pitchFamily="34" charset="0"/>
                      <a:cs typeface="Calibri" panose="020F0502020204030204" pitchFamily="34" charset="0"/>
                    </a:rPr>
                    <a:t>Stairway</a:t>
                  </a:r>
                </a:p>
              </p:txBody>
            </p:sp>
            <p:sp>
              <p:nvSpPr>
                <p:cNvPr id="21" name="Arrow: Left-Right 20">
                  <a:extLst>
                    <a:ext uri="{FF2B5EF4-FFF2-40B4-BE49-F238E27FC236}">
                      <a16:creationId xmlns:a16="http://schemas.microsoft.com/office/drawing/2014/main" id="{649AF081-BD53-3D17-1058-EA837A3418D6}"/>
                    </a:ext>
                  </a:extLst>
                </p:cNvPr>
                <p:cNvSpPr/>
                <p:nvPr/>
              </p:nvSpPr>
              <p:spPr>
                <a:xfrm>
                  <a:off x="3856016" y="3719338"/>
                  <a:ext cx="2842151" cy="231361"/>
                </a:xfrm>
                <a:prstGeom prst="leftRightArrow">
                  <a:avLst/>
                </a:prstGeom>
                <a:solidFill>
                  <a:srgbClr val="FFFF00"/>
                </a:solidFill>
                <a:ln w="9525">
                  <a:solidFill>
                    <a:srgbClr val="A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BF0EBA84-DE46-79A0-2221-1471C54A5133}"/>
                    </a:ext>
                  </a:extLst>
                </p:cNvPr>
                <p:cNvSpPr/>
                <p:nvPr/>
              </p:nvSpPr>
              <p:spPr>
                <a:xfrm>
                  <a:off x="3699402" y="3906841"/>
                  <a:ext cx="227511" cy="574613"/>
                </a:xfrm>
                <a:prstGeom prst="downArrow">
                  <a:avLst/>
                </a:prstGeom>
                <a:solidFill>
                  <a:srgbClr val="FFFF00"/>
                </a:solidFill>
                <a:ln w="9525">
                  <a:solidFill>
                    <a:srgbClr val="A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8AD4BD5D-B898-A0EF-69B3-94F409C1057B}"/>
                    </a:ext>
                  </a:extLst>
                </p:cNvPr>
                <p:cNvSpPr/>
                <p:nvPr/>
              </p:nvSpPr>
              <p:spPr>
                <a:xfrm>
                  <a:off x="6686068" y="3906841"/>
                  <a:ext cx="219961" cy="622954"/>
                </a:xfrm>
                <a:prstGeom prst="downArrow">
                  <a:avLst/>
                </a:prstGeom>
                <a:solidFill>
                  <a:srgbClr val="FFFF00"/>
                </a:solidFill>
                <a:ln w="9525">
                  <a:solidFill>
                    <a:srgbClr val="A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4D118634-9E36-D16A-A817-48D9A978C20E}"/>
                    </a:ext>
                  </a:extLst>
                </p:cNvPr>
                <p:cNvSpPr/>
                <p:nvPr/>
              </p:nvSpPr>
              <p:spPr>
                <a:xfrm>
                  <a:off x="4824136" y="3981054"/>
                  <a:ext cx="219961" cy="470860"/>
                </a:xfrm>
                <a:prstGeom prst="downArrow">
                  <a:avLst/>
                </a:prstGeom>
                <a:solidFill>
                  <a:srgbClr val="FFFF00"/>
                </a:solidFill>
                <a:ln w="9525">
                  <a:solidFill>
                    <a:srgbClr val="A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38F1D5CE-1B8F-6910-61E2-D7B6461FFDD4}"/>
                    </a:ext>
                  </a:extLst>
                </p:cNvPr>
                <p:cNvSpPr/>
                <p:nvPr/>
              </p:nvSpPr>
              <p:spPr>
                <a:xfrm>
                  <a:off x="4802941" y="4689149"/>
                  <a:ext cx="239175" cy="1929826"/>
                </a:xfrm>
                <a:prstGeom prst="downArrow">
                  <a:avLst/>
                </a:prstGeom>
                <a:solidFill>
                  <a:srgbClr val="FFFF00"/>
                </a:solidFill>
                <a:ln w="9525">
                  <a:solidFill>
                    <a:srgbClr val="A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7207E970-8743-0D64-783D-871508203F1E}"/>
                    </a:ext>
                  </a:extLst>
                </p:cNvPr>
                <p:cNvSpPr/>
                <p:nvPr/>
              </p:nvSpPr>
              <p:spPr>
                <a:xfrm>
                  <a:off x="6683319" y="4729207"/>
                  <a:ext cx="230771" cy="1747627"/>
                </a:xfrm>
                <a:prstGeom prst="downArrow">
                  <a:avLst/>
                </a:prstGeom>
                <a:solidFill>
                  <a:srgbClr val="FFFF00"/>
                </a:solidFill>
                <a:ln w="9525">
                  <a:solidFill>
                    <a:srgbClr val="A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14973697-E945-644A-42C9-E7766F72A0FE}"/>
                    </a:ext>
                  </a:extLst>
                </p:cNvPr>
                <p:cNvSpPr/>
                <p:nvPr/>
              </p:nvSpPr>
              <p:spPr>
                <a:xfrm rot="16200000">
                  <a:off x="7191547" y="6119657"/>
                  <a:ext cx="232863" cy="803898"/>
                </a:xfrm>
                <a:prstGeom prst="downArrow">
                  <a:avLst/>
                </a:prstGeom>
                <a:solidFill>
                  <a:srgbClr val="FFFF00"/>
                </a:solidFill>
                <a:ln w="9525">
                  <a:solidFill>
                    <a:srgbClr val="A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CCE66509-51B5-9A59-9DC1-DA9EA2BD4B42}"/>
                    </a:ext>
                  </a:extLst>
                </p:cNvPr>
                <p:cNvSpPr/>
                <p:nvPr/>
              </p:nvSpPr>
              <p:spPr>
                <a:xfrm>
                  <a:off x="5711842" y="3572155"/>
                  <a:ext cx="178220" cy="199567"/>
                </a:xfrm>
                <a:prstGeom prst="downArrow">
                  <a:avLst/>
                </a:prstGeom>
                <a:solidFill>
                  <a:srgbClr val="FFFF00"/>
                </a:solidFill>
                <a:ln w="9525">
                  <a:solidFill>
                    <a:srgbClr val="A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a:extLst>
                  <a:ext uri="{FF2B5EF4-FFF2-40B4-BE49-F238E27FC236}">
                    <a16:creationId xmlns:a16="http://schemas.microsoft.com/office/drawing/2014/main" id="{B6066F08-4E87-8DF5-7EBF-6E1A896FE8FE}"/>
                  </a:ext>
                </a:extLst>
              </p:cNvPr>
              <p:cNvSpPr/>
              <p:nvPr/>
            </p:nvSpPr>
            <p:spPr>
              <a:xfrm>
                <a:off x="5317192" y="3245348"/>
                <a:ext cx="967520" cy="77667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81814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1A7D482-B5B8-01F8-5F64-7B32F5EBA60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3D38909-32E3-7C11-F269-1811B7039E93}"/>
              </a:ext>
            </a:extLst>
          </p:cNvPr>
          <p:cNvSpPr txBox="1"/>
          <p:nvPr/>
        </p:nvSpPr>
        <p:spPr>
          <a:xfrm>
            <a:off x="1425921" y="1080984"/>
            <a:ext cx="9483505" cy="3170099"/>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Shared Facility Access</a:t>
            </a:r>
          </a:p>
          <a:p>
            <a:endParaRPr lang="en-US" sz="1600" b="1" dirty="0">
              <a:latin typeface="Calibri" panose="020F0502020204030204" pitchFamily="34" charset="0"/>
              <a:cs typeface="Calibri" panose="020F0502020204030204" pitchFamily="34" charset="0"/>
            </a:endParaRPr>
          </a:p>
          <a:p>
            <a:r>
              <a:rPr lang="en-US" sz="1600" dirty="0">
                <a:solidFill>
                  <a:schemeClr val="tx1"/>
                </a:solidFill>
                <a:latin typeface="Calibri" panose="020F0502020204030204" pitchFamily="34" charset="0"/>
                <a:cs typeface="Calibri" panose="020F0502020204030204" pitchFamily="34" charset="0"/>
              </a:rPr>
              <a:t>All users must understand the information presented in this facility orientation and show proof of the following safety trainings, available through Workday Learning, in order to gain access to the facility:</a:t>
            </a:r>
          </a:p>
          <a:p>
            <a:endParaRPr lang="en-US" sz="1600" dirty="0">
              <a:latin typeface="Calibri" panose="020F0502020204030204" pitchFamily="34" charset="0"/>
              <a:cs typeface="Calibri" panose="020F0502020204030204" pitchFamily="34" charset="0"/>
            </a:endParaRPr>
          </a:p>
          <a:p>
            <a:pPr marL="628650" lvl="1" indent="-1714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EH&amp;S Laboratory Safety (#2555-laboratory)</a:t>
            </a:r>
          </a:p>
          <a:p>
            <a:pPr marL="628650" lvl="1" indent="-1714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EH&amp;S Chemical Waste Disposal (#2716-chemwaste)</a:t>
            </a:r>
          </a:p>
          <a:p>
            <a:pPr marL="628650" lvl="1" indent="-1714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EH&amp;S Fire Safety (#5330-firesafety)</a:t>
            </a:r>
          </a:p>
          <a:p>
            <a:endParaRPr lang="en-US" sz="1600" dirty="0">
              <a:solidFill>
                <a:schemeClr val="tx1"/>
              </a:solidFill>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See </a:t>
            </a:r>
            <a:r>
              <a:rPr lang="en-US" sz="1600" dirty="0">
                <a:latin typeface="Calibri" panose="020F0502020204030204" pitchFamily="34" charset="0"/>
                <a:cs typeface="Calibri" panose="020F0502020204030204" pitchFamily="34" charset="0"/>
                <a:hlinkClick r:id="rId3"/>
              </a:rPr>
              <a:t>http://workday.cornell.edu/</a:t>
            </a:r>
            <a:r>
              <a:rPr lang="en-US" sz="1600" dirty="0">
                <a:latin typeface="Calibri" panose="020F0502020204030204" pitchFamily="34" charset="0"/>
                <a:cs typeface="Calibri" panose="020F0502020204030204" pitchFamily="34" charset="0"/>
              </a:rPr>
              <a:t> for information on how to obtain training or verify your records</a:t>
            </a:r>
          </a:p>
          <a:p>
            <a:endParaRPr lang="en-US" b="1" dirty="0">
              <a:latin typeface="Calibri" panose="020F0502020204030204" pitchFamily="34" charset="0"/>
              <a:cs typeface="Calibri" panose="020F0502020204030204" pitchFamily="34" charset="0"/>
            </a:endParaRPr>
          </a:p>
          <a:p>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698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B2906F0-78CD-6C67-B099-E687F7C9473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BFDBEC9-940F-0102-6EC0-25E50D3B16AB}"/>
              </a:ext>
            </a:extLst>
          </p:cNvPr>
          <p:cNvSpPr txBox="1"/>
          <p:nvPr/>
        </p:nvSpPr>
        <p:spPr>
          <a:xfrm>
            <a:off x="1444028" y="1097280"/>
            <a:ext cx="9492558" cy="1661993"/>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CCMR Facility Access Form</a:t>
            </a:r>
          </a:p>
          <a:p>
            <a:endParaRPr lang="en-US" b="1"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Please go to the link below to download the pdf form which you can provide to the appropriate facility staff</a:t>
            </a:r>
          </a:p>
          <a:p>
            <a:endParaRPr lang="en-US" sz="1600" b="1"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hlinkClick r:id="rId3"/>
              </a:rPr>
              <a:t>http://www.ccmr.cornell.edu/ccmraccessform/</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8241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_9bannertemplate" id="{7EA5F491-E3BB-5249-B1C8-AEBFA90ABE4A}" vid="{7DB07F59-5326-FF46-892A-BAA9BAE8161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_9bannertemplate" id="{7EA5F491-E3BB-5249-B1C8-AEBFA90ABE4A}" vid="{A048640E-0265-0F4D-AEC5-3C5A0CF0F241}"/>
    </a:ext>
  </a:extLst>
</a:theme>
</file>

<file path=docProps/app.xml><?xml version="1.0" encoding="utf-8"?>
<Properties xmlns="http://schemas.openxmlformats.org/officeDocument/2006/extended-properties" xmlns:vt="http://schemas.openxmlformats.org/officeDocument/2006/docPropsVTypes">
  <Template>Office Theme</Template>
  <TotalTime>14</TotalTime>
  <Words>751</Words>
  <Application>Microsoft Office PowerPoint</Application>
  <PresentationFormat>Widescreen</PresentationFormat>
  <Paragraphs>87</Paragraphs>
  <Slides>9</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9</vt:i4>
      </vt:variant>
    </vt:vector>
  </HeadingPairs>
  <TitlesOfParts>
    <vt:vector size="13" baseType="lpstr">
      <vt:lpstr>Arial</vt:lpstr>
      <vt:lpstr>Calibri</vt:lpstr>
      <vt:lpstr>Office Theme</vt:lpstr>
      <vt:lpstr>Custom Design</vt:lpstr>
      <vt:lpstr>Scanning Electron Microscope Laboratory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Shu</dc:creator>
  <cp:lastModifiedBy>Vivek N Iyer</cp:lastModifiedBy>
  <cp:revision>7</cp:revision>
  <dcterms:created xsi:type="dcterms:W3CDTF">2024-03-06T15:38:31Z</dcterms:created>
  <dcterms:modified xsi:type="dcterms:W3CDTF">2025-05-30T15:18:44Z</dcterms:modified>
</cp:coreProperties>
</file>