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p:restoredTop sz="94674"/>
  </p:normalViewPr>
  <p:slideViewPr>
    <p:cSldViewPr snapToGrid="0" snapToObjects="1">
      <p:cViewPr varScale="1">
        <p:scale>
          <a:sx n="111" d="100"/>
          <a:sy n="111"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CB10-665A-0D46-992D-8F179B6DC12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71D4DA-A7CB-A54A-AE85-9216A083D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57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CD5DA0A-CA92-5A43-BA22-AE3F038F58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01ED35-802D-ED43-90D3-62B3E0DBFC7C}"/>
              </a:ext>
            </a:extLst>
          </p:cNvPr>
          <p:cNvSpPr>
            <a:spLocks noGrp="1"/>
          </p:cNvSpPr>
          <p:nvPr>
            <p:ph type="body" sz="half" idx="2"/>
          </p:nvPr>
        </p:nvSpPr>
        <p:spPr>
          <a:xfrm>
            <a:off x="987706" y="9874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0069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7EB4B4-C38A-054D-A087-91B15655A5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3B18E316-1FFA-3F42-97F5-5B2DB97B3C26}"/>
              </a:ext>
            </a:extLst>
          </p:cNvPr>
          <p:cNvSpPr>
            <a:spLocks noGrp="1"/>
          </p:cNvSpPr>
          <p:nvPr>
            <p:ph type="title"/>
          </p:nvPr>
        </p:nvSpPr>
        <p:spPr>
          <a:xfrm>
            <a:off x="838200" y="1427442"/>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1284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6AD74-802B-5147-8A94-A11BBE129D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148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6B8C70-1024-D146-A5F5-E500F9668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6">
            <a:extLst>
              <a:ext uri="{FF2B5EF4-FFF2-40B4-BE49-F238E27FC236}">
                <a16:creationId xmlns:a16="http://schemas.microsoft.com/office/drawing/2014/main" id="{81DC8652-45E6-E944-A9D5-F42C4D2BA0F5}"/>
              </a:ext>
            </a:extLst>
          </p:cNvPr>
          <p:cNvSpPr>
            <a:spLocks noGrp="1"/>
          </p:cNvSpPr>
          <p:nvPr>
            <p:ph type="title"/>
          </p:nvPr>
        </p:nvSpPr>
        <p:spPr>
          <a:xfrm>
            <a:off x="831850" y="2987301"/>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4042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C38EA3-8A28-3242-9987-7E7D04DD5C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B1E57A-C566-5B49-9581-F4E9CD8009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576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6C4B12-F317-4B42-9418-DE4798BD7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A3FD16-4141-D543-9A5E-41C76EB585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92B9C-9907-3C4E-8DD7-A6DB73842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540471-06DC-954B-8813-AB399A42A0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09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51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EBFB28-71D0-6848-B41F-5AB2F9DBB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A176C2-AA01-ED44-962F-048D59CA4B11}"/>
              </a:ext>
            </a:extLst>
          </p:cNvPr>
          <p:cNvSpPr>
            <a:spLocks noGrp="1"/>
          </p:cNvSpPr>
          <p:nvPr>
            <p:ph type="body" sz="half" idx="2"/>
          </p:nvPr>
        </p:nvSpPr>
        <p:spPr>
          <a:xfrm>
            <a:off x="974258" y="9874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54529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jp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EA677F-E6DE-944E-B5DC-49F6EC45032D}"/>
              </a:ext>
            </a:extLst>
          </p:cNvPr>
          <p:cNvSpPr>
            <a:spLocks noGrp="1"/>
          </p:cNvSpPr>
          <p:nvPr>
            <p:ph type="body" idx="1"/>
          </p:nvPr>
        </p:nvSpPr>
        <p:spPr>
          <a:xfrm>
            <a:off x="695960" y="7080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7C4C57C8-9436-6146-96AA-238DE580BA14}"/>
              </a:ext>
            </a:extLst>
          </p:cNvPr>
          <p:cNvPicPr>
            <a:picLocks noChangeAspect="1"/>
          </p:cNvPicPr>
          <p:nvPr userDrawn="1"/>
        </p:nvPicPr>
        <p:blipFill>
          <a:blip r:embed="rId3"/>
          <a:stretch>
            <a:fillRect/>
          </a:stretch>
        </p:blipFill>
        <p:spPr>
          <a:xfrm>
            <a:off x="-1277470" y="5311590"/>
            <a:ext cx="14764870" cy="1506716"/>
          </a:xfrm>
          <a:prstGeom prst="rect">
            <a:avLst/>
          </a:prstGeom>
        </p:spPr>
      </p:pic>
    </p:spTree>
    <p:extLst>
      <p:ext uri="{BB962C8B-B14F-4D97-AF65-F5344CB8AC3E}">
        <p14:creationId xmlns:p14="http://schemas.microsoft.com/office/powerpoint/2010/main" val="298763024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47B4F7-E772-0B45-854A-7FB53B986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3967B7D-1A8F-7346-9D7C-EC446F55C6A0}"/>
              </a:ext>
            </a:extLst>
          </p:cNvPr>
          <p:cNvPicPr>
            <a:picLocks noChangeAspect="1"/>
          </p:cNvPicPr>
          <p:nvPr userDrawn="1"/>
        </p:nvPicPr>
        <p:blipFill>
          <a:blip r:embed="rId11"/>
          <a:stretch>
            <a:fillRect/>
          </a:stretch>
        </p:blipFill>
        <p:spPr>
          <a:xfrm>
            <a:off x="0" y="0"/>
            <a:ext cx="12192000" cy="812800"/>
          </a:xfrm>
          <a:prstGeom prst="rect">
            <a:avLst/>
          </a:prstGeom>
        </p:spPr>
      </p:pic>
    </p:spTree>
    <p:extLst>
      <p:ext uri="{BB962C8B-B14F-4D97-AF65-F5344CB8AC3E}">
        <p14:creationId xmlns:p14="http://schemas.microsoft.com/office/powerpoint/2010/main" val="3333327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t57@cornell.edu"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lg98@cornell.edu"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mailto:mt57@cornell.edu" TargetMode="External"/><Relationship Id="rId4" Type="http://schemas.openxmlformats.org/officeDocument/2006/relationships/hyperlink" Target="mailto:pmc228@cornell.ed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orkday.cornell.edu/"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cmr.cornell.edu/ccmraccessfor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D3F0D-2B8D-7A4D-A670-C4AF33ACBDBE}"/>
              </a:ext>
            </a:extLst>
          </p:cNvPr>
          <p:cNvSpPr>
            <a:spLocks noGrp="1"/>
          </p:cNvSpPr>
          <p:nvPr>
            <p:ph type="ctrTitle"/>
          </p:nvPr>
        </p:nvSpPr>
        <p:spPr>
          <a:xfrm>
            <a:off x="0" y="130331"/>
            <a:ext cx="12192000" cy="1370665"/>
          </a:xfrm>
        </p:spPr>
        <p:txBody>
          <a:bodyPr/>
          <a:lstStyle/>
          <a:p>
            <a:r>
              <a:rPr lang="en-US" sz="4800" b="1" dirty="0">
                <a:latin typeface="Calibri" panose="020F0502020204030204" pitchFamily="34" charset="0"/>
                <a:cs typeface="Calibri" panose="020F0502020204030204" pitchFamily="34" charset="0"/>
              </a:rPr>
              <a:t>Scanning Transmission Electron Microscope &amp; Focused Ion Beam Laboratory</a:t>
            </a:r>
            <a:endParaRPr lang="en-US" sz="4800" dirty="0"/>
          </a:p>
        </p:txBody>
      </p:sp>
      <p:sp>
        <p:nvSpPr>
          <p:cNvPr id="3" name="Subtitle 2">
            <a:extLst>
              <a:ext uri="{FF2B5EF4-FFF2-40B4-BE49-F238E27FC236}">
                <a16:creationId xmlns:a16="http://schemas.microsoft.com/office/drawing/2014/main" id="{364C9231-C656-AF49-9BA3-AF9DBD20911F}"/>
              </a:ext>
            </a:extLst>
          </p:cNvPr>
          <p:cNvSpPr>
            <a:spLocks noGrp="1"/>
          </p:cNvSpPr>
          <p:nvPr>
            <p:ph type="subTitle" idx="1"/>
          </p:nvPr>
        </p:nvSpPr>
        <p:spPr>
          <a:xfrm>
            <a:off x="1524000" y="1678354"/>
            <a:ext cx="9144000" cy="530015"/>
          </a:xfrm>
        </p:spPr>
        <p:txBody>
          <a:bodyPr/>
          <a:lstStyle/>
          <a:p>
            <a:r>
              <a:rPr lang="en-US" sz="2400" b="1" dirty="0">
                <a:latin typeface="Calibri" panose="020F0502020204030204" pitchFamily="34" charset="0"/>
                <a:cs typeface="Calibri" panose="020F0502020204030204" pitchFamily="34" charset="0"/>
              </a:rPr>
              <a:t>150 Duffield Hall – Safety Orientation</a:t>
            </a:r>
            <a:endParaRPr lang="en-US" dirty="0"/>
          </a:p>
        </p:txBody>
      </p:sp>
      <p:grpSp>
        <p:nvGrpSpPr>
          <p:cNvPr id="4" name="Group 3">
            <a:extLst>
              <a:ext uri="{FF2B5EF4-FFF2-40B4-BE49-F238E27FC236}">
                <a16:creationId xmlns:a16="http://schemas.microsoft.com/office/drawing/2014/main" id="{18F94BFC-8F91-C754-7C12-241D866AC0D9}"/>
              </a:ext>
            </a:extLst>
          </p:cNvPr>
          <p:cNvGrpSpPr/>
          <p:nvPr/>
        </p:nvGrpSpPr>
        <p:grpSpPr>
          <a:xfrm>
            <a:off x="2394704" y="2385727"/>
            <a:ext cx="7402591" cy="3235168"/>
            <a:chOff x="696728" y="2738011"/>
            <a:chExt cx="7402591" cy="3235168"/>
          </a:xfrm>
        </p:grpSpPr>
        <p:grpSp>
          <p:nvGrpSpPr>
            <p:cNvPr id="5" name="Group 4">
              <a:extLst>
                <a:ext uri="{FF2B5EF4-FFF2-40B4-BE49-F238E27FC236}">
                  <a16:creationId xmlns:a16="http://schemas.microsoft.com/office/drawing/2014/main" id="{5AB1C5FD-8667-95CC-5A32-FC77B90F928E}"/>
                </a:ext>
              </a:extLst>
            </p:cNvPr>
            <p:cNvGrpSpPr/>
            <p:nvPr/>
          </p:nvGrpSpPr>
          <p:grpSpPr>
            <a:xfrm>
              <a:off x="6355380" y="2738011"/>
              <a:ext cx="1743939" cy="3226238"/>
              <a:chOff x="1338136" y="2422981"/>
              <a:chExt cx="1743939" cy="3226238"/>
            </a:xfrm>
          </p:grpSpPr>
          <p:pic>
            <p:nvPicPr>
              <p:cNvPr id="12" name="Picture 3" descr="\\files.cornell.edu\rs\ccmr\08-Resources\Photos\StaffHeadshots\MickTomas.JPG">
                <a:extLst>
                  <a:ext uri="{FF2B5EF4-FFF2-40B4-BE49-F238E27FC236}">
                    <a16:creationId xmlns:a16="http://schemas.microsoft.com/office/drawing/2014/main" id="{A8D75EB2-A17F-F42B-7B82-89125A0A1948}"/>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5400000">
                <a:off x="1017917" y="2743200"/>
                <a:ext cx="2084832" cy="14443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BC9F1C3-3F3D-A530-F267-56B4D18A1792}"/>
                  </a:ext>
                </a:extLst>
              </p:cNvPr>
              <p:cNvSpPr txBox="1"/>
              <p:nvPr/>
            </p:nvSpPr>
            <p:spPr>
              <a:xfrm>
                <a:off x="1338136" y="4572001"/>
                <a:ext cx="1743939" cy="1077218"/>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Mick Thomas</a:t>
                </a:r>
              </a:p>
              <a:p>
                <a:r>
                  <a:rPr lang="en-US" sz="1600" dirty="0">
                    <a:latin typeface="Calibri" panose="020F0502020204030204" pitchFamily="34" charset="0"/>
                    <a:cs typeface="Calibri" panose="020F0502020204030204" pitchFamily="34" charset="0"/>
                  </a:rPr>
                  <a:t>FIB manager</a:t>
                </a:r>
              </a:p>
              <a:p>
                <a:r>
                  <a:rPr lang="en-US" sz="1600" dirty="0">
                    <a:latin typeface="Calibri" panose="020F0502020204030204" pitchFamily="34" charset="0"/>
                    <a:cs typeface="Calibri" panose="020F0502020204030204" pitchFamily="34" charset="0"/>
                    <a:hlinkClick r:id="rId3"/>
                  </a:rPr>
                  <a:t>mt57@cornell.edu</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607-255-0650</a:t>
                </a:r>
              </a:p>
            </p:txBody>
          </p:sp>
        </p:grpSp>
        <p:grpSp>
          <p:nvGrpSpPr>
            <p:cNvPr id="6" name="Group 5">
              <a:extLst>
                <a:ext uri="{FF2B5EF4-FFF2-40B4-BE49-F238E27FC236}">
                  <a16:creationId xmlns:a16="http://schemas.microsoft.com/office/drawing/2014/main" id="{CE1E7D38-4023-12E5-B66E-31D0CB895117}"/>
                </a:ext>
              </a:extLst>
            </p:cNvPr>
            <p:cNvGrpSpPr/>
            <p:nvPr/>
          </p:nvGrpSpPr>
          <p:grpSpPr>
            <a:xfrm>
              <a:off x="3798193" y="2738011"/>
              <a:ext cx="1975092" cy="3235168"/>
              <a:chOff x="6579158" y="2422981"/>
              <a:chExt cx="1975092" cy="3235168"/>
            </a:xfrm>
          </p:grpSpPr>
          <p:pic>
            <p:nvPicPr>
              <p:cNvPr id="10" name="Picture 9" descr="A close-up of a person smiling&#10;&#10;Description automatically generated">
                <a:extLst>
                  <a:ext uri="{FF2B5EF4-FFF2-40B4-BE49-F238E27FC236}">
                    <a16:creationId xmlns:a16="http://schemas.microsoft.com/office/drawing/2014/main" id="{444527B4-94C1-8AF9-B9CF-6AC8838D5E5A}"/>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22200" r="19223"/>
              <a:stretch/>
            </p:blipFill>
            <p:spPr>
              <a:xfrm>
                <a:off x="6583680" y="2422981"/>
                <a:ext cx="1563624" cy="2084832"/>
              </a:xfrm>
              <a:prstGeom prst="rect">
                <a:avLst/>
              </a:prstGeom>
            </p:spPr>
          </p:pic>
          <p:sp>
            <p:nvSpPr>
              <p:cNvPr id="11" name="TextBox 10">
                <a:extLst>
                  <a:ext uri="{FF2B5EF4-FFF2-40B4-BE49-F238E27FC236}">
                    <a16:creationId xmlns:a16="http://schemas.microsoft.com/office/drawing/2014/main" id="{871E6A6C-A825-6DE2-55F0-4AB7D17112A1}"/>
                  </a:ext>
                </a:extLst>
              </p:cNvPr>
              <p:cNvSpPr txBox="1"/>
              <p:nvPr/>
            </p:nvSpPr>
            <p:spPr>
              <a:xfrm>
                <a:off x="6579158" y="4580931"/>
                <a:ext cx="1975092" cy="1077218"/>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Phil Carubia</a:t>
                </a:r>
              </a:p>
              <a:p>
                <a:r>
                  <a:rPr lang="en-US" sz="1600" dirty="0">
                    <a:latin typeface="Calibri" panose="020F0502020204030204" pitchFamily="34" charset="0"/>
                    <a:cs typeface="Calibri" panose="020F0502020204030204" pitchFamily="34" charset="0"/>
                  </a:rPr>
                  <a:t>STEM manager</a:t>
                </a:r>
              </a:p>
              <a:p>
                <a:r>
                  <a:rPr lang="en-US" sz="1600" dirty="0">
                    <a:latin typeface="Calibri" panose="020F0502020204030204" pitchFamily="34" charset="0"/>
                    <a:cs typeface="Calibri" panose="020F0502020204030204" pitchFamily="34" charset="0"/>
                  </a:rPr>
                  <a:t>pmc228@cornell.edu</a:t>
                </a:r>
              </a:p>
              <a:p>
                <a:r>
                  <a:rPr lang="en-US" sz="1600" dirty="0">
                    <a:latin typeface="Calibri" panose="020F0502020204030204" pitchFamily="34" charset="0"/>
                    <a:cs typeface="Calibri" panose="020F0502020204030204" pitchFamily="34" charset="0"/>
                  </a:rPr>
                  <a:t>607-255-6757</a:t>
                </a:r>
              </a:p>
            </p:txBody>
          </p:sp>
        </p:grpSp>
        <p:grpSp>
          <p:nvGrpSpPr>
            <p:cNvPr id="7" name="Group 6">
              <a:extLst>
                <a:ext uri="{FF2B5EF4-FFF2-40B4-BE49-F238E27FC236}">
                  <a16:creationId xmlns:a16="http://schemas.microsoft.com/office/drawing/2014/main" id="{F9758C2D-18E7-0254-CFA9-AB2010005E80}"/>
                </a:ext>
              </a:extLst>
            </p:cNvPr>
            <p:cNvGrpSpPr/>
            <p:nvPr/>
          </p:nvGrpSpPr>
          <p:grpSpPr>
            <a:xfrm>
              <a:off x="696728" y="2738011"/>
              <a:ext cx="2116946" cy="3226238"/>
              <a:chOff x="696728" y="2738011"/>
              <a:chExt cx="2116946" cy="3226238"/>
            </a:xfrm>
          </p:grpSpPr>
          <p:sp>
            <p:nvSpPr>
              <p:cNvPr id="8" name="TextBox 7">
                <a:extLst>
                  <a:ext uri="{FF2B5EF4-FFF2-40B4-BE49-F238E27FC236}">
                    <a16:creationId xmlns:a16="http://schemas.microsoft.com/office/drawing/2014/main" id="{0A0EA638-BF1D-FBB6-A2F3-9888E6CB8724}"/>
                  </a:ext>
                </a:extLst>
              </p:cNvPr>
              <p:cNvSpPr txBox="1"/>
              <p:nvPr/>
            </p:nvSpPr>
            <p:spPr>
              <a:xfrm>
                <a:off x="696728" y="4887031"/>
                <a:ext cx="1705788" cy="1077218"/>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John Grazul</a:t>
                </a:r>
              </a:p>
              <a:p>
                <a:r>
                  <a:rPr lang="en-US" sz="1600" dirty="0">
                    <a:latin typeface="Calibri" panose="020F0502020204030204" pitchFamily="34" charset="0"/>
                    <a:cs typeface="Calibri" panose="020F0502020204030204" pitchFamily="34" charset="0"/>
                  </a:rPr>
                  <a:t>STEM manager</a:t>
                </a:r>
              </a:p>
              <a:p>
                <a:r>
                  <a:rPr lang="en-US" sz="1600" dirty="0">
                    <a:latin typeface="Calibri" panose="020F0502020204030204" pitchFamily="34" charset="0"/>
                    <a:cs typeface="Calibri" panose="020F0502020204030204" pitchFamily="34" charset="0"/>
                    <a:hlinkClick r:id="rId3"/>
                  </a:rPr>
                  <a:t>jlg98@cornell.edu</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607-592-8989</a:t>
                </a:r>
              </a:p>
            </p:txBody>
          </p:sp>
          <p:pic>
            <p:nvPicPr>
              <p:cNvPr id="9" name="Picture 8" descr="A person with a beard and glasses&#10;&#10;AI-generated content may be incorrect.">
                <a:extLst>
                  <a:ext uri="{FF2B5EF4-FFF2-40B4-BE49-F238E27FC236}">
                    <a16:creationId xmlns:a16="http://schemas.microsoft.com/office/drawing/2014/main" id="{2AFCE566-A16F-94F6-02CC-325B200A16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842" y="2738011"/>
                <a:ext cx="2084832" cy="2084832"/>
              </a:xfrm>
              <a:prstGeom prst="rect">
                <a:avLst/>
              </a:prstGeom>
            </p:spPr>
          </p:pic>
        </p:grpSp>
      </p:grpSp>
    </p:spTree>
    <p:extLst>
      <p:ext uri="{BB962C8B-B14F-4D97-AF65-F5344CB8AC3E}">
        <p14:creationId xmlns:p14="http://schemas.microsoft.com/office/powerpoint/2010/main" val="177787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EE1510-3191-A373-8EE8-32C49C8DCBF1}"/>
              </a:ext>
            </a:extLst>
          </p:cNvPr>
          <p:cNvSpPr txBox="1"/>
          <p:nvPr/>
        </p:nvSpPr>
        <p:spPr>
          <a:xfrm>
            <a:off x="1431985" y="950631"/>
            <a:ext cx="9566694" cy="3354765"/>
          </a:xfrm>
          <a:prstGeom prst="rect">
            <a:avLst/>
          </a:prstGeom>
          <a:noFill/>
        </p:spPr>
        <p:txBody>
          <a:bodyPr wrap="square">
            <a:spAutoFit/>
          </a:bodyPr>
          <a:lstStyle/>
          <a:p>
            <a:pPr algn="just"/>
            <a:r>
              <a:rPr lang="en-US" sz="2000" b="1" dirty="0">
                <a:latin typeface="Calibri" panose="020F0502020204030204" pitchFamily="34" charset="0"/>
                <a:cs typeface="Calibri" panose="020F0502020204030204" pitchFamily="34" charset="0"/>
              </a:rPr>
              <a:t>Acknowledging the facility</a:t>
            </a:r>
          </a:p>
          <a:p>
            <a:pPr algn="just">
              <a:buNone/>
            </a:pPr>
            <a:endParaRPr lang="en-US" sz="1600" b="0" dirty="0">
              <a:solidFill>
                <a:schemeClr val="tx1"/>
              </a:solidFill>
              <a:latin typeface="Calibri" panose="020F0502020204030204" pitchFamily="34" charset="0"/>
              <a:cs typeface="Calibri" panose="020F0502020204030204" pitchFamily="34" charset="0"/>
            </a:endParaRPr>
          </a:p>
          <a:p>
            <a:pPr algn="just">
              <a:buNone/>
            </a:pPr>
            <a:r>
              <a:rPr lang="en-US" sz="1600" b="0" dirty="0">
                <a:solidFill>
                  <a:schemeClr val="tx1"/>
                </a:solidFill>
                <a:latin typeface="Calibri" panose="020F0502020204030204" pitchFamily="34" charset="0"/>
                <a:cs typeface="Calibri" panose="020F0502020204030204" pitchFamily="34" charset="0"/>
              </a:rPr>
              <a:t>Please remember to properly acknowledge use of the CCMR Facilities in your presentations, publications, and conference proceedings. </a:t>
            </a:r>
            <a:r>
              <a:rPr lang="en-US" sz="1600" dirty="0">
                <a:solidFill>
                  <a:schemeClr val="tx1"/>
                </a:solidFill>
                <a:latin typeface="Calibri" panose="020F0502020204030204" pitchFamily="34" charset="0"/>
                <a:cs typeface="Calibri" panose="020F0502020204030204" pitchFamily="34" charset="0"/>
              </a:rPr>
              <a:t>The inclusion of grant numbers in publications is vital for agreements with funding agencies, as publications are searchable (e.g., in </a:t>
            </a:r>
            <a:r>
              <a:rPr lang="en-US" sz="1600" i="1" dirty="0">
                <a:solidFill>
                  <a:schemeClr val="tx1"/>
                </a:solidFill>
                <a:latin typeface="Calibri" panose="020F0502020204030204" pitchFamily="34" charset="0"/>
                <a:cs typeface="Calibri" panose="020F0502020204030204" pitchFamily="34" charset="0"/>
              </a:rPr>
              <a:t>Web of Science, Google Scholar</a:t>
            </a:r>
            <a:r>
              <a:rPr lang="en-US" sz="1600" dirty="0">
                <a:solidFill>
                  <a:schemeClr val="tx1"/>
                </a:solidFill>
                <a:latin typeface="Calibri" panose="020F0502020204030204" pitchFamily="34" charset="0"/>
                <a:cs typeface="Calibri" panose="020F0502020204030204" pitchFamily="34" charset="0"/>
              </a:rPr>
              <a:t>). </a:t>
            </a:r>
          </a:p>
          <a:p>
            <a:pPr algn="just">
              <a:buNone/>
            </a:pPr>
            <a:endParaRPr lang="en-US" sz="1600" dirty="0">
              <a:solidFill>
                <a:schemeClr val="tx1"/>
              </a:solidFill>
              <a:latin typeface="Calibri" panose="020F0502020204030204" pitchFamily="34" charset="0"/>
              <a:cs typeface="Calibri" panose="020F0502020204030204" pitchFamily="34" charset="0"/>
            </a:endParaRPr>
          </a:p>
          <a:p>
            <a:pPr algn="just">
              <a:buNone/>
            </a:pPr>
            <a:r>
              <a:rPr lang="en-US" sz="1600" dirty="0">
                <a:solidFill>
                  <a:schemeClr val="tx1"/>
                </a:solidFill>
                <a:latin typeface="Calibri" panose="020F0502020204030204" pitchFamily="34" charset="0"/>
                <a:cs typeface="Calibri" panose="020F0502020204030204" pitchFamily="34" charset="0"/>
              </a:rPr>
              <a:t>The CCMR reminds researchers preparing to publish results to consider journal guidelines for determining co-authorship. This generally includes substantial/significant contributions to experiment design, data acquisition, analysis and interpretation. </a:t>
            </a:r>
          </a:p>
          <a:p>
            <a:pPr algn="just">
              <a:buNone/>
            </a:pPr>
            <a:endParaRPr lang="en-US" sz="1600" dirty="0">
              <a:latin typeface="Calibri" panose="020F0502020204030204" pitchFamily="34" charset="0"/>
              <a:cs typeface="Calibri" panose="020F0502020204030204" pitchFamily="34" charset="0"/>
            </a:endParaRPr>
          </a:p>
          <a:p>
            <a:pPr algn="just">
              <a:buNone/>
            </a:pPr>
            <a:r>
              <a:rPr lang="en-US" sz="1600" dirty="0">
                <a:solidFill>
                  <a:schemeClr val="tx1"/>
                </a:solidFill>
                <a:latin typeface="Calibri" panose="020F0502020204030204" pitchFamily="34" charset="0"/>
                <a:cs typeface="Calibri" panose="020F0502020204030204" pitchFamily="34" charset="0"/>
              </a:rPr>
              <a:t>Determination of co-authorship depends on the contribution of the individual and should be made without regard to position or compensation. All co-authors must approve manuscript versions for publication and agree to be held accountable for the work.</a:t>
            </a:r>
          </a:p>
        </p:txBody>
      </p:sp>
    </p:spTree>
    <p:extLst>
      <p:ext uri="{BB962C8B-B14F-4D97-AF65-F5344CB8AC3E}">
        <p14:creationId xmlns:p14="http://schemas.microsoft.com/office/powerpoint/2010/main" val="301953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59A049C-DB06-DB35-7660-B9EC3402DD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76EFD58-5D1B-8E55-2AD0-B1C6BAFCC83F}"/>
              </a:ext>
            </a:extLst>
          </p:cNvPr>
          <p:cNvSpPr txBox="1"/>
          <p:nvPr/>
        </p:nvSpPr>
        <p:spPr>
          <a:xfrm>
            <a:off x="1423357" y="1028269"/>
            <a:ext cx="9437299" cy="3139321"/>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Shared Facility Safety</a:t>
            </a:r>
          </a:p>
          <a:p>
            <a:endParaRPr lang="en-US" b="1" dirty="0">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The Duffield Hall Electron Microscope Laboratory is a shared facility.</a:t>
            </a:r>
          </a:p>
          <a:p>
            <a:endParaRPr lang="en-US" sz="1600" dirty="0">
              <a:solidFill>
                <a:schemeClr val="tx1"/>
              </a:solidFill>
              <a:latin typeface="Calibri" panose="020F0502020204030204" pitchFamily="34" charset="0"/>
              <a:cs typeface="Calibri" panose="020F0502020204030204" pitchFamily="34" charset="0"/>
            </a:endParaRPr>
          </a:p>
          <a:p>
            <a:r>
              <a:rPr lang="en-US" sz="1600" dirty="0">
                <a:solidFill>
                  <a:srgbClr val="C00000"/>
                </a:solidFill>
                <a:latin typeface="Calibri" panose="020F0502020204030204" pitchFamily="34" charset="0"/>
                <a:cs typeface="Calibri" panose="020F0502020204030204" pitchFamily="34" charset="0"/>
              </a:rPr>
              <a:t>You are responsible for your own safety and the safety of those around you.</a:t>
            </a:r>
          </a:p>
          <a:p>
            <a:endParaRPr lang="en-US" sz="1600" dirty="0">
              <a:solidFill>
                <a:srgbClr val="C00000"/>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Protect yourself: Pay attention to notices and warning signs posted in the facility. Access restrictions, hazards, warnings, and emergency contacts are posted on HASP door signs.</a:t>
            </a:r>
          </a:p>
          <a:p>
            <a:endParaRPr lang="en-US" sz="1600" dirty="0">
              <a:latin typeface="Calibri" panose="020F0502020204030204" pitchFamily="34" charset="0"/>
              <a:cs typeface="Calibri" panose="020F0502020204030204" pitchFamily="34" charset="0"/>
            </a:endParaRPr>
          </a:p>
          <a:p>
            <a:r>
              <a:rPr lang="en-US" sz="1600" dirty="0">
                <a:solidFill>
                  <a:srgbClr val="000000"/>
                </a:solidFill>
                <a:latin typeface="Calibri" panose="020F0502020204030204" pitchFamily="34" charset="0"/>
                <a:cs typeface="Calibri" panose="020F0502020204030204" pitchFamily="34" charset="0"/>
              </a:rPr>
              <a:t>Be conscientious: Don’t take a chance of putting yourself, other facility users, facility staff, or custodians at risk.</a:t>
            </a:r>
          </a:p>
          <a:p>
            <a:endParaRPr lang="en-US" sz="1600" dirty="0">
              <a:solidFill>
                <a:srgbClr val="000000"/>
              </a:solidFill>
              <a:latin typeface="Calibri" panose="020F0502020204030204" pitchFamily="34" charset="0"/>
              <a:cs typeface="Calibri" panose="020F0502020204030204" pitchFamily="34" charset="0"/>
            </a:endParaRPr>
          </a:p>
          <a:p>
            <a:r>
              <a:rPr lang="en-US" sz="1600" dirty="0">
                <a:solidFill>
                  <a:srgbClr val="000000"/>
                </a:solidFill>
                <a:latin typeface="Calibri" panose="020F0502020204030204" pitchFamily="34" charset="0"/>
                <a:cs typeface="Calibri" panose="020F0502020204030204" pitchFamily="34" charset="0"/>
              </a:rPr>
              <a:t>Do not introduce hazardous materials without approval from facility staff.</a:t>
            </a:r>
            <a:endParaRPr 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948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0C5430D-9151-A230-50C5-13E9B98528B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E92BAD-23C2-7B4E-9949-5619415C31CE}"/>
              </a:ext>
            </a:extLst>
          </p:cNvPr>
          <p:cNvSpPr txBox="1"/>
          <p:nvPr/>
        </p:nvSpPr>
        <p:spPr>
          <a:xfrm>
            <a:off x="1431985" y="1097280"/>
            <a:ext cx="9497683" cy="3354765"/>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Sample safety</a:t>
            </a:r>
          </a:p>
          <a:p>
            <a:endParaRPr lang="en-US" sz="1600"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All quantities of all samples, whether in bulk form or mounted must be returned to your lab for disposal.  There is no disposal at all of any kind or quantity of material in the Electron Microscopy Laboratory.</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No hazardous samples (such as radioactive material) are allowed in the STEMs or FIB.  If uncertain contact the lab manager.</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Samples to be approved by the manager include, but not limited to:</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Powder samples or similar “loose” material</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Potentially moist samples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Hazardous material</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Odd size samples</a:t>
            </a:r>
          </a:p>
        </p:txBody>
      </p:sp>
    </p:spTree>
    <p:extLst>
      <p:ext uri="{BB962C8B-B14F-4D97-AF65-F5344CB8AC3E}">
        <p14:creationId xmlns:p14="http://schemas.microsoft.com/office/powerpoint/2010/main" val="135764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5977FFB-40B8-53F3-B6E8-F08FD6381A6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7E7FF3E-CE27-CED8-240A-E24AA9BEFB14}"/>
              </a:ext>
            </a:extLst>
          </p:cNvPr>
          <p:cNvSpPr txBox="1"/>
          <p:nvPr/>
        </p:nvSpPr>
        <p:spPr>
          <a:xfrm>
            <a:off x="1449238" y="1097280"/>
            <a:ext cx="9299275" cy="2616101"/>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Instrument safety</a:t>
            </a:r>
          </a:p>
          <a:p>
            <a:endParaRPr lang="en-US" sz="1600"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Equipment training can only be done by facility staff.  Untrained users may come and watch the STEMs/FIB being used by a trained lab mate or collaborator, but they must not touch the STEMs/FIB themselves.</a:t>
            </a:r>
          </a:p>
          <a:p>
            <a:endParaRPr lang="en-US" sz="1600" dirty="0">
              <a:latin typeface="Calibri" panose="020F0502020204030204" pitchFamily="34" charset="0"/>
              <a:cs typeface="Calibri" panose="020F0502020204030204" pitchFamily="34" charset="0"/>
            </a:endParaRPr>
          </a:p>
          <a:p>
            <a:r>
              <a:rPr lang="en-US" sz="1600" dirty="0">
                <a:solidFill>
                  <a:srgbClr val="C00000"/>
                </a:solidFill>
                <a:latin typeface="Calibri" panose="020F0502020204030204" pitchFamily="34" charset="0"/>
                <a:cs typeface="Calibri" panose="020F0502020204030204" pitchFamily="34" charset="0"/>
              </a:rPr>
              <a:t>Use of equipment which has been enabled under someone else’s FOM account is strictly prohibited in all CCMR facilities</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All STEMs and the FIB have Standard Operating Procedures (SOP) posted at the tool and/or on FOM describing proper use and any necessary safety precautions.</a:t>
            </a:r>
          </a:p>
        </p:txBody>
      </p:sp>
    </p:spTree>
    <p:extLst>
      <p:ext uri="{BB962C8B-B14F-4D97-AF65-F5344CB8AC3E}">
        <p14:creationId xmlns:p14="http://schemas.microsoft.com/office/powerpoint/2010/main" val="151950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E3D5758-6BED-DA01-B867-AADCFF4A15E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40D2E9C-237C-B891-9490-C1A15BE71F64}"/>
              </a:ext>
            </a:extLst>
          </p:cNvPr>
          <p:cNvSpPr txBox="1"/>
          <p:nvPr/>
        </p:nvSpPr>
        <p:spPr>
          <a:xfrm>
            <a:off x="1500996" y="1097280"/>
            <a:ext cx="7493479" cy="446276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Emergency contact</a:t>
            </a:r>
          </a:p>
          <a:p>
            <a:endParaRPr lang="en-US" sz="2400" b="1" dirty="0">
              <a:latin typeface="Calibri" panose="020F0502020204030204" pitchFamily="34" charset="0"/>
              <a:cs typeface="Calibri" panose="020F0502020204030204" pitchFamily="34" charset="0"/>
            </a:endParaRPr>
          </a:p>
          <a:p>
            <a:r>
              <a:rPr lang="en-US" sz="1600" dirty="0">
                <a:solidFill>
                  <a:srgbClr val="FF0000"/>
                </a:solidFill>
                <a:latin typeface="Calibri" panose="020F0502020204030204" pitchFamily="34" charset="0"/>
                <a:cs typeface="Calibri" panose="020F0502020204030204" pitchFamily="34" charset="0"/>
              </a:rPr>
              <a:t>In case of emergency dial 911 from a campus phone, or 607-255-1111 from your mobile phone to reach Cornell Dispatch.</a:t>
            </a:r>
          </a:p>
          <a:p>
            <a:endParaRPr lang="en-US" sz="1600" dirty="0">
              <a:solidFill>
                <a:srgbClr val="FF0000"/>
              </a:solidFill>
              <a:latin typeface="Calibri" panose="020F0502020204030204" pitchFamily="34" charset="0"/>
              <a:cs typeface="Calibri" panose="020F0502020204030204" pitchFamily="34" charset="0"/>
            </a:endParaRPr>
          </a:p>
          <a:p>
            <a:pPr>
              <a:buNone/>
            </a:pPr>
            <a:r>
              <a:rPr lang="en-US" sz="1600" dirty="0">
                <a:solidFill>
                  <a:schemeClr val="tx1"/>
                </a:solidFill>
                <a:latin typeface="Calibri" panose="020F0502020204030204" pitchFamily="34" charset="0"/>
                <a:cs typeface="Calibri" panose="020F0502020204030204" pitchFamily="34" charset="0"/>
              </a:rPr>
              <a:t>For urgent but non-emergency equipment issues, call the appropriate staff member using the number posted on the HASP signs on the doors. If you have questions regarding proper procedures, safety regulations, or other concerns, please contact one of the Facility Staff:</a:t>
            </a:r>
          </a:p>
          <a:p>
            <a:pPr>
              <a:buNone/>
            </a:pP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John Grazul:		607-592-8989	</a:t>
            </a:r>
            <a:r>
              <a:rPr lang="en-US" sz="1600" dirty="0">
                <a:solidFill>
                  <a:schemeClr val="tx1"/>
                </a:solidFill>
                <a:latin typeface="Calibri" panose="020F0502020204030204" pitchFamily="34" charset="0"/>
                <a:cs typeface="Calibri" panose="020F0502020204030204" pitchFamily="34" charset="0"/>
                <a:hlinkClick r:id="rId3"/>
              </a:rPr>
              <a:t>jlg98@cornell.edu</a:t>
            </a: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Phil Carubia:		607-255-6757	</a:t>
            </a:r>
            <a:r>
              <a:rPr lang="en-US" sz="1600" dirty="0">
                <a:latin typeface="Calibri" panose="020F0502020204030204" pitchFamily="34" charset="0"/>
                <a:cs typeface="Calibri" panose="020F0502020204030204" pitchFamily="34" charset="0"/>
                <a:hlinkClick r:id="rId4"/>
              </a:rPr>
              <a:t>pmc228@cornell.edu</a:t>
            </a: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Mick Thomas:	607-255-0650	</a:t>
            </a:r>
            <a:r>
              <a:rPr lang="en-US" sz="1600" dirty="0">
                <a:solidFill>
                  <a:schemeClr val="tx1"/>
                </a:solidFill>
                <a:latin typeface="Calibri" panose="020F0502020204030204" pitchFamily="34" charset="0"/>
                <a:cs typeface="Calibri" panose="020F0502020204030204" pitchFamily="34" charset="0"/>
                <a:hlinkClick r:id="rId5"/>
              </a:rPr>
              <a:t>mt57@cornell.edu</a:t>
            </a: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solidFill>
                <a:schemeClr val="tx1"/>
              </a:solidFill>
              <a:latin typeface="Calibri" panose="020F0502020204030204" pitchFamily="34" charset="0"/>
              <a:cs typeface="Calibri" panose="020F0502020204030204" pitchFamily="34" charset="0"/>
            </a:endParaRPr>
          </a:p>
          <a:p>
            <a:pPr>
              <a:buNone/>
            </a:pPr>
            <a:r>
              <a:rPr lang="en-US" sz="1600" dirty="0">
                <a:solidFill>
                  <a:schemeClr val="tx1"/>
                </a:solidFill>
                <a:latin typeface="Calibri" panose="020F0502020204030204" pitchFamily="34" charset="0"/>
                <a:cs typeface="Calibri" panose="020F0502020204030204" pitchFamily="34" charset="0"/>
              </a:rPr>
              <a:t>The following contacts may also be of assistance:</a:t>
            </a:r>
          </a:p>
          <a:p>
            <a:pPr>
              <a:buNone/>
            </a:pP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Scott Albrecht (major emergency only such as a flood)</a:t>
            </a:r>
            <a:endParaRPr lang="en-US" sz="1800" dirty="0">
              <a:solidFill>
                <a:schemeClr val="tx1"/>
              </a:solidFill>
              <a:latin typeface="+mn-lt"/>
            </a:endParaRPr>
          </a:p>
        </p:txBody>
      </p:sp>
    </p:spTree>
    <p:extLst>
      <p:ext uri="{BB962C8B-B14F-4D97-AF65-F5344CB8AC3E}">
        <p14:creationId xmlns:p14="http://schemas.microsoft.com/office/powerpoint/2010/main" val="413775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E1EBF61-7684-95A0-1579-A65878C0F8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7531428-0E3E-22DD-8B69-B150402FC9F2}"/>
              </a:ext>
            </a:extLst>
          </p:cNvPr>
          <p:cNvSpPr txBox="1"/>
          <p:nvPr/>
        </p:nvSpPr>
        <p:spPr>
          <a:xfrm>
            <a:off x="1199071" y="924755"/>
            <a:ext cx="9942897" cy="400110"/>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Emergency exits</a:t>
            </a:r>
          </a:p>
        </p:txBody>
      </p:sp>
      <p:grpSp>
        <p:nvGrpSpPr>
          <p:cNvPr id="99" name="Group 98">
            <a:extLst>
              <a:ext uri="{FF2B5EF4-FFF2-40B4-BE49-F238E27FC236}">
                <a16:creationId xmlns:a16="http://schemas.microsoft.com/office/drawing/2014/main" id="{3FF8EF0A-0AD4-C7E2-A2F6-C42031C2BCB2}"/>
              </a:ext>
            </a:extLst>
          </p:cNvPr>
          <p:cNvGrpSpPr/>
          <p:nvPr/>
        </p:nvGrpSpPr>
        <p:grpSpPr>
          <a:xfrm>
            <a:off x="3866555" y="1497390"/>
            <a:ext cx="7360217" cy="5173669"/>
            <a:chOff x="1563605" y="1407920"/>
            <a:chExt cx="7360217" cy="5173669"/>
          </a:xfrm>
        </p:grpSpPr>
        <p:sp>
          <p:nvSpPr>
            <p:cNvPr id="2" name="TextBox 29">
              <a:extLst>
                <a:ext uri="{FF2B5EF4-FFF2-40B4-BE49-F238E27FC236}">
                  <a16:creationId xmlns:a16="http://schemas.microsoft.com/office/drawing/2014/main" id="{98A05ECE-E130-2CE0-EBB4-039D3148C49F}"/>
                </a:ext>
              </a:extLst>
            </p:cNvPr>
            <p:cNvSpPr txBox="1"/>
            <p:nvPr/>
          </p:nvSpPr>
          <p:spPr>
            <a:xfrm>
              <a:off x="6183806" y="1407920"/>
              <a:ext cx="2740016" cy="830997"/>
            </a:xfrm>
            <a:prstGeom prst="rect">
              <a:avLst/>
            </a:prstGeom>
            <a:solidFill>
              <a:srgbClr val="FFFF00"/>
            </a:solidFill>
            <a:ln w="19050">
              <a:solidFill>
                <a:srgbClr val="A2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1600" dirty="0">
                  <a:solidFill>
                    <a:schemeClr val="tx1"/>
                  </a:solidFill>
                  <a:highlight>
                    <a:srgbClr val="FFFF00"/>
                  </a:highlight>
                  <a:latin typeface="Calibri" panose="020F0502020204030204" pitchFamily="34" charset="0"/>
                  <a:cs typeface="Calibri" panose="020F0502020204030204" pitchFamily="34" charset="0"/>
                </a:rPr>
                <a:t>In case of an emergency, </a:t>
              </a:r>
              <a:r>
                <a:rPr lang="en-US" sz="1600" dirty="0">
                  <a:highlight>
                    <a:srgbClr val="FFFF00"/>
                  </a:highlight>
                  <a:latin typeface="Calibri" panose="020F0502020204030204" pitchFamily="34" charset="0"/>
                  <a:cs typeface="Calibri" panose="020F0502020204030204" pitchFamily="34" charset="0"/>
                </a:rPr>
                <a:t>follow any of the routes highlighted by a purple arrow.</a:t>
              </a:r>
              <a:endParaRPr lang="en-US" sz="1600" dirty="0">
                <a:solidFill>
                  <a:schemeClr val="tx1"/>
                </a:solidFill>
                <a:highlight>
                  <a:srgbClr val="FFFF00"/>
                </a:highlight>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F23C39C7-7F00-FBF0-6CCA-4A6D840362F5}"/>
                </a:ext>
              </a:extLst>
            </p:cNvPr>
            <p:cNvGrpSpPr/>
            <p:nvPr/>
          </p:nvGrpSpPr>
          <p:grpSpPr>
            <a:xfrm>
              <a:off x="1563605" y="1992810"/>
              <a:ext cx="4622424" cy="4588779"/>
              <a:chOff x="761427" y="1337376"/>
              <a:chExt cx="4622424" cy="4588779"/>
            </a:xfrm>
          </p:grpSpPr>
          <p:sp>
            <p:nvSpPr>
              <p:cNvPr id="5" name="Rectangle 4">
                <a:extLst>
                  <a:ext uri="{FF2B5EF4-FFF2-40B4-BE49-F238E27FC236}">
                    <a16:creationId xmlns:a16="http://schemas.microsoft.com/office/drawing/2014/main" id="{597FBE71-D55B-A457-C44A-204C46D10C9B}"/>
                  </a:ext>
                </a:extLst>
              </p:cNvPr>
              <p:cNvSpPr/>
              <p:nvPr/>
            </p:nvSpPr>
            <p:spPr>
              <a:xfrm>
                <a:off x="1436717" y="1378287"/>
                <a:ext cx="2241483" cy="233098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cs typeface="Calibri" panose="020F0502020204030204" pitchFamily="34" charset="0"/>
                  </a:rPr>
                  <a:t>CNF</a:t>
                </a:r>
              </a:p>
            </p:txBody>
          </p:sp>
          <p:sp>
            <p:nvSpPr>
              <p:cNvPr id="6" name="Rectangle 5">
                <a:extLst>
                  <a:ext uri="{FF2B5EF4-FFF2-40B4-BE49-F238E27FC236}">
                    <a16:creationId xmlns:a16="http://schemas.microsoft.com/office/drawing/2014/main" id="{D068820A-6A14-F5DF-0AEA-099A3F97E9DC}"/>
                  </a:ext>
                </a:extLst>
              </p:cNvPr>
              <p:cNvSpPr/>
              <p:nvPr/>
            </p:nvSpPr>
            <p:spPr>
              <a:xfrm>
                <a:off x="2194696" y="4018960"/>
                <a:ext cx="1480912" cy="1321724"/>
              </a:xfrm>
              <a:prstGeom prst="rect">
                <a:avLst/>
              </a:prstGeom>
              <a:solidFill>
                <a:schemeClr val="bg1">
                  <a:lumMod val="8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CCMR Microscopy Suite</a:t>
                </a:r>
              </a:p>
            </p:txBody>
          </p:sp>
          <p:cxnSp>
            <p:nvCxnSpPr>
              <p:cNvPr id="7" name="Straight Connector 6">
                <a:extLst>
                  <a:ext uri="{FF2B5EF4-FFF2-40B4-BE49-F238E27FC236}">
                    <a16:creationId xmlns:a16="http://schemas.microsoft.com/office/drawing/2014/main" id="{73352DAB-DF4A-61AF-1CD1-EDFAE7715877}"/>
                  </a:ext>
                </a:extLst>
              </p:cNvPr>
              <p:cNvCxnSpPr>
                <a:cxnSpLocks/>
              </p:cNvCxnSpPr>
              <p:nvPr/>
            </p:nvCxnSpPr>
            <p:spPr>
              <a:xfrm>
                <a:off x="4767349" y="1409008"/>
                <a:ext cx="0" cy="4062846"/>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076705F-0769-A735-ACDF-256B40C4DAF8}"/>
                  </a:ext>
                </a:extLst>
              </p:cNvPr>
              <p:cNvCxnSpPr>
                <a:cxnSpLocks/>
              </p:cNvCxnSpPr>
              <p:nvPr/>
            </p:nvCxnSpPr>
            <p:spPr>
              <a:xfrm>
                <a:off x="1436717" y="1369975"/>
                <a:ext cx="0" cy="2358285"/>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632E820-3905-848D-C9AB-D4027F790C90}"/>
                  </a:ext>
                </a:extLst>
              </p:cNvPr>
              <p:cNvCxnSpPr>
                <a:cxnSpLocks/>
              </p:cNvCxnSpPr>
              <p:nvPr/>
            </p:nvCxnSpPr>
            <p:spPr>
              <a:xfrm>
                <a:off x="4455622" y="1404854"/>
                <a:ext cx="7657" cy="2082335"/>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2DFC239-F178-D7ED-B78A-A86240EDAD56}"/>
                  </a:ext>
                </a:extLst>
              </p:cNvPr>
              <p:cNvCxnSpPr>
                <a:cxnSpLocks/>
              </p:cNvCxnSpPr>
              <p:nvPr/>
            </p:nvCxnSpPr>
            <p:spPr>
              <a:xfrm flipH="1">
                <a:off x="1116204" y="4010403"/>
                <a:ext cx="2558020" cy="17114"/>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AF3D3B4-C8AC-71AF-F115-2AAE1B86170D}"/>
                  </a:ext>
                </a:extLst>
              </p:cNvPr>
              <p:cNvCxnSpPr>
                <a:cxnSpLocks/>
              </p:cNvCxnSpPr>
              <p:nvPr/>
            </p:nvCxnSpPr>
            <p:spPr>
              <a:xfrm>
                <a:off x="1124516" y="1337376"/>
                <a:ext cx="0" cy="2685983"/>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E61602B-BF10-A9C1-3289-67A9A2101C5E}"/>
                  </a:ext>
                </a:extLst>
              </p:cNvPr>
              <p:cNvCxnSpPr>
                <a:cxnSpLocks/>
              </p:cNvCxnSpPr>
              <p:nvPr/>
            </p:nvCxnSpPr>
            <p:spPr>
              <a:xfrm flipH="1" flipV="1">
                <a:off x="1436717" y="3717462"/>
                <a:ext cx="2236650" cy="8679"/>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AC3E97F-DF5D-8B7A-F39B-0E502D40FE99}"/>
                  </a:ext>
                </a:extLst>
              </p:cNvPr>
              <p:cNvCxnSpPr>
                <a:cxnSpLocks/>
              </p:cNvCxnSpPr>
              <p:nvPr/>
            </p:nvCxnSpPr>
            <p:spPr>
              <a:xfrm flipH="1">
                <a:off x="4218712" y="5471854"/>
                <a:ext cx="545869"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FDF24C5-1D6D-1A95-C033-7C519ECFADE1}"/>
                  </a:ext>
                </a:extLst>
              </p:cNvPr>
              <p:cNvCxnSpPr>
                <a:cxnSpLocks/>
              </p:cNvCxnSpPr>
              <p:nvPr/>
            </p:nvCxnSpPr>
            <p:spPr>
              <a:xfrm flipH="1">
                <a:off x="4053842" y="5709091"/>
                <a:ext cx="707273"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2268384-93D9-E052-B8FF-7FE98204170D}"/>
                  </a:ext>
                </a:extLst>
              </p:cNvPr>
              <p:cNvCxnSpPr>
                <a:cxnSpLocks/>
              </p:cNvCxnSpPr>
              <p:nvPr/>
            </p:nvCxnSpPr>
            <p:spPr>
              <a:xfrm>
                <a:off x="3673367" y="3487189"/>
                <a:ext cx="0" cy="230762"/>
              </a:xfrm>
              <a:prstGeom prst="line">
                <a:avLst/>
              </a:prstGeom>
              <a:ln w="19050"/>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52748F87-37B3-73BF-510A-CC2B6F9D1650}"/>
                  </a:ext>
                </a:extLst>
              </p:cNvPr>
              <p:cNvGrpSpPr/>
              <p:nvPr/>
            </p:nvGrpSpPr>
            <p:grpSpPr>
              <a:xfrm>
                <a:off x="1476279" y="4031410"/>
                <a:ext cx="712815" cy="739835"/>
                <a:chOff x="1341120" y="4064920"/>
                <a:chExt cx="712815" cy="739835"/>
              </a:xfrm>
            </p:grpSpPr>
            <p:sp>
              <p:nvSpPr>
                <p:cNvPr id="69" name="Rectangle 68">
                  <a:extLst>
                    <a:ext uri="{FF2B5EF4-FFF2-40B4-BE49-F238E27FC236}">
                      <a16:creationId xmlns:a16="http://schemas.microsoft.com/office/drawing/2014/main" id="{B8E04C1D-6F94-1538-B3BC-6275D093EA1B}"/>
                    </a:ext>
                  </a:extLst>
                </p:cNvPr>
                <p:cNvSpPr/>
                <p:nvPr/>
              </p:nvSpPr>
              <p:spPr>
                <a:xfrm>
                  <a:off x="1346662" y="4064922"/>
                  <a:ext cx="706582" cy="739833"/>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CB2AEEA-CE67-8FA8-2D0F-C4D21BD83694}"/>
                    </a:ext>
                  </a:extLst>
                </p:cNvPr>
                <p:cNvSpPr/>
                <p:nvPr/>
              </p:nvSpPr>
              <p:spPr>
                <a:xfrm>
                  <a:off x="1496292" y="4210396"/>
                  <a:ext cx="407324" cy="4336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05637395-F5D9-ABBB-30D0-C5B3B6F104FB}"/>
                    </a:ext>
                  </a:extLst>
                </p:cNvPr>
                <p:cNvGrpSpPr/>
                <p:nvPr/>
              </p:nvGrpSpPr>
              <p:grpSpPr>
                <a:xfrm>
                  <a:off x="1496292" y="4064920"/>
                  <a:ext cx="407324" cy="149633"/>
                  <a:chOff x="1496292" y="4064920"/>
                  <a:chExt cx="407324" cy="149633"/>
                </a:xfrm>
              </p:grpSpPr>
              <p:cxnSp>
                <p:nvCxnSpPr>
                  <p:cNvPr id="93" name="Straight Connector 92">
                    <a:extLst>
                      <a:ext uri="{FF2B5EF4-FFF2-40B4-BE49-F238E27FC236}">
                        <a16:creationId xmlns:a16="http://schemas.microsoft.com/office/drawing/2014/main" id="{C0CB678B-B8D0-DEF4-6EBC-5A1D7F8A2D2A}"/>
                      </a:ext>
                    </a:extLst>
                  </p:cNvPr>
                  <p:cNvCxnSpPr/>
                  <p:nvPr/>
                </p:nvCxnSpPr>
                <p:spPr>
                  <a:xfrm flipV="1">
                    <a:off x="1903616" y="4069078"/>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D4C4234-6F8C-4FD3-1CE7-344BA9922D31}"/>
                      </a:ext>
                    </a:extLst>
                  </p:cNvPr>
                  <p:cNvCxnSpPr/>
                  <p:nvPr/>
                </p:nvCxnSpPr>
                <p:spPr>
                  <a:xfrm flipV="1">
                    <a:off x="1814947" y="4064921"/>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891CAC1D-5470-FB41-2B74-A373AA9F94D0}"/>
                      </a:ext>
                    </a:extLst>
                  </p:cNvPr>
                  <p:cNvCxnSpPr/>
                  <p:nvPr/>
                </p:nvCxnSpPr>
                <p:spPr>
                  <a:xfrm flipV="1">
                    <a:off x="1731823" y="4066997"/>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277DB48E-64E4-FDAC-B57C-2333748B79C6}"/>
                      </a:ext>
                    </a:extLst>
                  </p:cNvPr>
                  <p:cNvCxnSpPr/>
                  <p:nvPr/>
                </p:nvCxnSpPr>
                <p:spPr>
                  <a:xfrm flipV="1">
                    <a:off x="1655619" y="4064921"/>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AE0D82E7-FF4E-10F5-7784-E94B66E39BAE}"/>
                      </a:ext>
                    </a:extLst>
                  </p:cNvPr>
                  <p:cNvCxnSpPr/>
                  <p:nvPr/>
                </p:nvCxnSpPr>
                <p:spPr>
                  <a:xfrm flipV="1">
                    <a:off x="1576649" y="4069077"/>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10E7C046-8CBB-0796-4D12-D3A655056815}"/>
                      </a:ext>
                    </a:extLst>
                  </p:cNvPr>
                  <p:cNvCxnSpPr/>
                  <p:nvPr/>
                </p:nvCxnSpPr>
                <p:spPr>
                  <a:xfrm flipV="1">
                    <a:off x="1496292" y="4064920"/>
                    <a:ext cx="0" cy="145475"/>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CE4EB3C1-BD38-AA82-53C0-6C3FDDB20213}"/>
                    </a:ext>
                  </a:extLst>
                </p:cNvPr>
                <p:cNvGrpSpPr/>
                <p:nvPr/>
              </p:nvGrpSpPr>
              <p:grpSpPr>
                <a:xfrm>
                  <a:off x="1500448" y="4655120"/>
                  <a:ext cx="407324" cy="149633"/>
                  <a:chOff x="1496292" y="4064920"/>
                  <a:chExt cx="407324" cy="149633"/>
                </a:xfrm>
              </p:grpSpPr>
              <p:cxnSp>
                <p:nvCxnSpPr>
                  <p:cNvPr id="87" name="Straight Connector 86">
                    <a:extLst>
                      <a:ext uri="{FF2B5EF4-FFF2-40B4-BE49-F238E27FC236}">
                        <a16:creationId xmlns:a16="http://schemas.microsoft.com/office/drawing/2014/main" id="{ECCC71B5-34F7-771B-B761-7AB3BA04A03C}"/>
                      </a:ext>
                    </a:extLst>
                  </p:cNvPr>
                  <p:cNvCxnSpPr/>
                  <p:nvPr/>
                </p:nvCxnSpPr>
                <p:spPr>
                  <a:xfrm flipV="1">
                    <a:off x="1903616" y="4069078"/>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6E09B3A-6D8C-0A92-4B54-D9146DDD371A}"/>
                      </a:ext>
                    </a:extLst>
                  </p:cNvPr>
                  <p:cNvCxnSpPr/>
                  <p:nvPr/>
                </p:nvCxnSpPr>
                <p:spPr>
                  <a:xfrm flipV="1">
                    <a:off x="1814947" y="4064921"/>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67371676-8740-9537-78E8-A65F143F9A6E}"/>
                      </a:ext>
                    </a:extLst>
                  </p:cNvPr>
                  <p:cNvCxnSpPr/>
                  <p:nvPr/>
                </p:nvCxnSpPr>
                <p:spPr>
                  <a:xfrm flipV="1">
                    <a:off x="1731823" y="4066997"/>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83AC7F32-8EC4-A4D9-A4FA-15D93AEE4AED}"/>
                      </a:ext>
                    </a:extLst>
                  </p:cNvPr>
                  <p:cNvCxnSpPr/>
                  <p:nvPr/>
                </p:nvCxnSpPr>
                <p:spPr>
                  <a:xfrm flipV="1">
                    <a:off x="1655619" y="4064921"/>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5481515-5339-75D4-DBAA-1C42454250B6}"/>
                      </a:ext>
                    </a:extLst>
                  </p:cNvPr>
                  <p:cNvCxnSpPr/>
                  <p:nvPr/>
                </p:nvCxnSpPr>
                <p:spPr>
                  <a:xfrm flipV="1">
                    <a:off x="1576649" y="4069077"/>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D1FBAB4-C31D-B93D-CCAA-19AC594F1318}"/>
                      </a:ext>
                    </a:extLst>
                  </p:cNvPr>
                  <p:cNvCxnSpPr/>
                  <p:nvPr/>
                </p:nvCxnSpPr>
                <p:spPr>
                  <a:xfrm flipV="1">
                    <a:off x="1496292" y="4064920"/>
                    <a:ext cx="0" cy="145475"/>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3" name="Group 72">
                  <a:extLst>
                    <a:ext uri="{FF2B5EF4-FFF2-40B4-BE49-F238E27FC236}">
                      <a16:creationId xmlns:a16="http://schemas.microsoft.com/office/drawing/2014/main" id="{2ECB0181-3ACA-8220-9526-AA9ADDBA260F}"/>
                    </a:ext>
                  </a:extLst>
                </p:cNvPr>
                <p:cNvGrpSpPr/>
                <p:nvPr/>
              </p:nvGrpSpPr>
              <p:grpSpPr>
                <a:xfrm rot="16200000">
                  <a:off x="1212275" y="4352397"/>
                  <a:ext cx="407324" cy="149633"/>
                  <a:chOff x="1496292" y="4064920"/>
                  <a:chExt cx="407324" cy="149633"/>
                </a:xfrm>
              </p:grpSpPr>
              <p:cxnSp>
                <p:nvCxnSpPr>
                  <p:cNvPr id="81" name="Straight Connector 80">
                    <a:extLst>
                      <a:ext uri="{FF2B5EF4-FFF2-40B4-BE49-F238E27FC236}">
                        <a16:creationId xmlns:a16="http://schemas.microsoft.com/office/drawing/2014/main" id="{355BE61B-F2DC-AA80-ABD5-D85D5DFE96D5}"/>
                      </a:ext>
                    </a:extLst>
                  </p:cNvPr>
                  <p:cNvCxnSpPr/>
                  <p:nvPr/>
                </p:nvCxnSpPr>
                <p:spPr>
                  <a:xfrm flipV="1">
                    <a:off x="1903616" y="4069078"/>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05DBB7F6-BAD4-6497-B767-73753B91EAD9}"/>
                      </a:ext>
                    </a:extLst>
                  </p:cNvPr>
                  <p:cNvCxnSpPr/>
                  <p:nvPr/>
                </p:nvCxnSpPr>
                <p:spPr>
                  <a:xfrm flipV="1">
                    <a:off x="1814947" y="4064921"/>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788FA9DF-3123-EF98-9BB6-27F0D85202B5}"/>
                      </a:ext>
                    </a:extLst>
                  </p:cNvPr>
                  <p:cNvCxnSpPr/>
                  <p:nvPr/>
                </p:nvCxnSpPr>
                <p:spPr>
                  <a:xfrm flipV="1">
                    <a:off x="1731823" y="4066997"/>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6D3D77AE-98C7-ADB6-F17E-B59EF79D3ABE}"/>
                      </a:ext>
                    </a:extLst>
                  </p:cNvPr>
                  <p:cNvCxnSpPr/>
                  <p:nvPr/>
                </p:nvCxnSpPr>
                <p:spPr>
                  <a:xfrm flipV="1">
                    <a:off x="1655619" y="4064921"/>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0EFA4091-412F-CD9D-B8AE-74CA3CA79C64}"/>
                      </a:ext>
                    </a:extLst>
                  </p:cNvPr>
                  <p:cNvCxnSpPr/>
                  <p:nvPr/>
                </p:nvCxnSpPr>
                <p:spPr>
                  <a:xfrm flipV="1">
                    <a:off x="1576649" y="4069077"/>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1E32804C-0318-45BF-0F00-205D435537B2}"/>
                      </a:ext>
                    </a:extLst>
                  </p:cNvPr>
                  <p:cNvCxnSpPr/>
                  <p:nvPr/>
                </p:nvCxnSpPr>
                <p:spPr>
                  <a:xfrm flipV="1">
                    <a:off x="1496292" y="4064920"/>
                    <a:ext cx="0" cy="145475"/>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4" name="Group 73">
                  <a:extLst>
                    <a:ext uri="{FF2B5EF4-FFF2-40B4-BE49-F238E27FC236}">
                      <a16:creationId xmlns:a16="http://schemas.microsoft.com/office/drawing/2014/main" id="{9CFB27EA-0671-74AE-A1A8-8D1C29423AAD}"/>
                    </a:ext>
                  </a:extLst>
                </p:cNvPr>
                <p:cNvGrpSpPr/>
                <p:nvPr/>
              </p:nvGrpSpPr>
              <p:grpSpPr>
                <a:xfrm rot="5400000">
                  <a:off x="1775457" y="4339241"/>
                  <a:ext cx="407324" cy="149633"/>
                  <a:chOff x="1496292" y="4064920"/>
                  <a:chExt cx="407324" cy="149633"/>
                </a:xfrm>
              </p:grpSpPr>
              <p:cxnSp>
                <p:nvCxnSpPr>
                  <p:cNvPr id="75" name="Straight Connector 74">
                    <a:extLst>
                      <a:ext uri="{FF2B5EF4-FFF2-40B4-BE49-F238E27FC236}">
                        <a16:creationId xmlns:a16="http://schemas.microsoft.com/office/drawing/2014/main" id="{BA33D4F5-C681-E047-CB48-EA8404BDF96A}"/>
                      </a:ext>
                    </a:extLst>
                  </p:cNvPr>
                  <p:cNvCxnSpPr/>
                  <p:nvPr/>
                </p:nvCxnSpPr>
                <p:spPr>
                  <a:xfrm flipV="1">
                    <a:off x="1903616" y="4069078"/>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48AA4E86-8AB5-C9EB-4679-31D515945ED6}"/>
                      </a:ext>
                    </a:extLst>
                  </p:cNvPr>
                  <p:cNvCxnSpPr/>
                  <p:nvPr/>
                </p:nvCxnSpPr>
                <p:spPr>
                  <a:xfrm flipV="1">
                    <a:off x="1814947" y="4064921"/>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7A6450D-5FFD-ECE2-D4BE-EB9573E7CC00}"/>
                      </a:ext>
                    </a:extLst>
                  </p:cNvPr>
                  <p:cNvCxnSpPr/>
                  <p:nvPr/>
                </p:nvCxnSpPr>
                <p:spPr>
                  <a:xfrm flipV="1">
                    <a:off x="1731823" y="4066997"/>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7FCAAD2C-1BF7-0B04-63A9-2930486ED4D4}"/>
                      </a:ext>
                    </a:extLst>
                  </p:cNvPr>
                  <p:cNvCxnSpPr/>
                  <p:nvPr/>
                </p:nvCxnSpPr>
                <p:spPr>
                  <a:xfrm flipV="1">
                    <a:off x="1655619" y="4064921"/>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C443DB52-2E50-78F1-1DF0-B3B739ABEF04}"/>
                      </a:ext>
                    </a:extLst>
                  </p:cNvPr>
                  <p:cNvCxnSpPr/>
                  <p:nvPr/>
                </p:nvCxnSpPr>
                <p:spPr>
                  <a:xfrm flipV="1">
                    <a:off x="1576649" y="4069077"/>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41F4AE4C-3689-F1E9-231A-ED5BDB6A0D5D}"/>
                      </a:ext>
                    </a:extLst>
                  </p:cNvPr>
                  <p:cNvCxnSpPr/>
                  <p:nvPr/>
                </p:nvCxnSpPr>
                <p:spPr>
                  <a:xfrm flipV="1">
                    <a:off x="1496292" y="4064920"/>
                    <a:ext cx="0" cy="145475"/>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17" name="Straight Connector 16">
                <a:extLst>
                  <a:ext uri="{FF2B5EF4-FFF2-40B4-BE49-F238E27FC236}">
                    <a16:creationId xmlns:a16="http://schemas.microsoft.com/office/drawing/2014/main" id="{51BC7D47-DB68-0B61-C7BD-F9CADDB9FEFA}"/>
                  </a:ext>
                </a:extLst>
              </p:cNvPr>
              <p:cNvCxnSpPr>
                <a:cxnSpLocks/>
              </p:cNvCxnSpPr>
              <p:nvPr/>
            </p:nvCxnSpPr>
            <p:spPr>
              <a:xfrm flipH="1">
                <a:off x="3670076" y="4006508"/>
                <a:ext cx="3291" cy="1702583"/>
              </a:xfrm>
              <a:prstGeom prst="line">
                <a:avLst/>
              </a:prstGeom>
              <a:ln w="19050"/>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E6214568-BA5A-516A-E094-0B2E431CC6FC}"/>
                  </a:ext>
                </a:extLst>
              </p:cNvPr>
              <p:cNvGrpSpPr/>
              <p:nvPr/>
            </p:nvGrpSpPr>
            <p:grpSpPr>
              <a:xfrm>
                <a:off x="4052457" y="3734229"/>
                <a:ext cx="712815" cy="739835"/>
                <a:chOff x="4017347" y="3755599"/>
                <a:chExt cx="712815" cy="739835"/>
              </a:xfrm>
            </p:grpSpPr>
            <p:sp>
              <p:nvSpPr>
                <p:cNvPr id="39" name="Rectangle 38">
                  <a:extLst>
                    <a:ext uri="{FF2B5EF4-FFF2-40B4-BE49-F238E27FC236}">
                      <a16:creationId xmlns:a16="http://schemas.microsoft.com/office/drawing/2014/main" id="{A06E5460-6DD0-424F-6AB3-8F13841B4465}"/>
                    </a:ext>
                  </a:extLst>
                </p:cNvPr>
                <p:cNvSpPr/>
                <p:nvPr/>
              </p:nvSpPr>
              <p:spPr>
                <a:xfrm>
                  <a:off x="4022889" y="3755601"/>
                  <a:ext cx="706582" cy="739833"/>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350777-CF28-D8B5-3821-A00E380EE587}"/>
                    </a:ext>
                  </a:extLst>
                </p:cNvPr>
                <p:cNvSpPr/>
                <p:nvPr/>
              </p:nvSpPr>
              <p:spPr>
                <a:xfrm>
                  <a:off x="4172519" y="3901075"/>
                  <a:ext cx="407324" cy="4336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DDFBA5B3-F73C-3795-D098-8A0C7222BD57}"/>
                    </a:ext>
                  </a:extLst>
                </p:cNvPr>
                <p:cNvGrpSpPr/>
                <p:nvPr/>
              </p:nvGrpSpPr>
              <p:grpSpPr>
                <a:xfrm>
                  <a:off x="4172519" y="3755599"/>
                  <a:ext cx="407324" cy="149633"/>
                  <a:chOff x="1496292" y="4064920"/>
                  <a:chExt cx="407324" cy="149633"/>
                </a:xfrm>
              </p:grpSpPr>
              <p:cxnSp>
                <p:nvCxnSpPr>
                  <p:cNvPr id="63" name="Straight Connector 62">
                    <a:extLst>
                      <a:ext uri="{FF2B5EF4-FFF2-40B4-BE49-F238E27FC236}">
                        <a16:creationId xmlns:a16="http://schemas.microsoft.com/office/drawing/2014/main" id="{61FE2120-3F78-7CCB-73D1-4D963815BEB0}"/>
                      </a:ext>
                    </a:extLst>
                  </p:cNvPr>
                  <p:cNvCxnSpPr/>
                  <p:nvPr/>
                </p:nvCxnSpPr>
                <p:spPr>
                  <a:xfrm flipV="1">
                    <a:off x="1903616" y="4069078"/>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9B61E8A8-DFC4-1B97-1484-797CD56B3A06}"/>
                      </a:ext>
                    </a:extLst>
                  </p:cNvPr>
                  <p:cNvCxnSpPr/>
                  <p:nvPr/>
                </p:nvCxnSpPr>
                <p:spPr>
                  <a:xfrm flipV="1">
                    <a:off x="1814947" y="4064921"/>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12B93C5B-5629-533C-6362-59393DDB1035}"/>
                      </a:ext>
                    </a:extLst>
                  </p:cNvPr>
                  <p:cNvCxnSpPr/>
                  <p:nvPr/>
                </p:nvCxnSpPr>
                <p:spPr>
                  <a:xfrm flipV="1">
                    <a:off x="1731823" y="4066997"/>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D2F897BD-1ECD-60CD-CA67-6641E038DEE1}"/>
                      </a:ext>
                    </a:extLst>
                  </p:cNvPr>
                  <p:cNvCxnSpPr/>
                  <p:nvPr/>
                </p:nvCxnSpPr>
                <p:spPr>
                  <a:xfrm flipV="1">
                    <a:off x="1655619" y="4064921"/>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7C7CC0B3-AAAE-E78F-296E-5E290097119D}"/>
                      </a:ext>
                    </a:extLst>
                  </p:cNvPr>
                  <p:cNvCxnSpPr/>
                  <p:nvPr/>
                </p:nvCxnSpPr>
                <p:spPr>
                  <a:xfrm flipV="1">
                    <a:off x="1576649" y="4069077"/>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A16E9E9-965E-5A74-54E9-501EB901AF2D}"/>
                      </a:ext>
                    </a:extLst>
                  </p:cNvPr>
                  <p:cNvCxnSpPr/>
                  <p:nvPr/>
                </p:nvCxnSpPr>
                <p:spPr>
                  <a:xfrm flipV="1">
                    <a:off x="1496292" y="4064920"/>
                    <a:ext cx="0" cy="145475"/>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52AE9790-559C-260D-E2EA-A12D2D2CB116}"/>
                    </a:ext>
                  </a:extLst>
                </p:cNvPr>
                <p:cNvGrpSpPr/>
                <p:nvPr/>
              </p:nvGrpSpPr>
              <p:grpSpPr>
                <a:xfrm>
                  <a:off x="4176675" y="4345799"/>
                  <a:ext cx="407324" cy="149633"/>
                  <a:chOff x="1496292" y="4064920"/>
                  <a:chExt cx="407324" cy="149633"/>
                </a:xfrm>
              </p:grpSpPr>
              <p:cxnSp>
                <p:nvCxnSpPr>
                  <p:cNvPr id="57" name="Straight Connector 56">
                    <a:extLst>
                      <a:ext uri="{FF2B5EF4-FFF2-40B4-BE49-F238E27FC236}">
                        <a16:creationId xmlns:a16="http://schemas.microsoft.com/office/drawing/2014/main" id="{3425EA35-D383-E621-A2FA-9709B70BF603}"/>
                      </a:ext>
                    </a:extLst>
                  </p:cNvPr>
                  <p:cNvCxnSpPr/>
                  <p:nvPr/>
                </p:nvCxnSpPr>
                <p:spPr>
                  <a:xfrm flipV="1">
                    <a:off x="1903616" y="4069078"/>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D580C938-3E0A-C46B-C5B3-99932032EC38}"/>
                      </a:ext>
                    </a:extLst>
                  </p:cNvPr>
                  <p:cNvCxnSpPr/>
                  <p:nvPr/>
                </p:nvCxnSpPr>
                <p:spPr>
                  <a:xfrm flipV="1">
                    <a:off x="1814947" y="4064921"/>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9597C14-DC69-B7C1-C98E-83BEE9CEB8F3}"/>
                      </a:ext>
                    </a:extLst>
                  </p:cNvPr>
                  <p:cNvCxnSpPr/>
                  <p:nvPr/>
                </p:nvCxnSpPr>
                <p:spPr>
                  <a:xfrm flipV="1">
                    <a:off x="1731823" y="4066997"/>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5ABFC1E-4132-86C3-4C57-D1F95F19F320}"/>
                      </a:ext>
                    </a:extLst>
                  </p:cNvPr>
                  <p:cNvCxnSpPr/>
                  <p:nvPr/>
                </p:nvCxnSpPr>
                <p:spPr>
                  <a:xfrm flipV="1">
                    <a:off x="1655619" y="4064921"/>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C4082126-084C-514F-3D54-DA039F709903}"/>
                      </a:ext>
                    </a:extLst>
                  </p:cNvPr>
                  <p:cNvCxnSpPr/>
                  <p:nvPr/>
                </p:nvCxnSpPr>
                <p:spPr>
                  <a:xfrm flipV="1">
                    <a:off x="1576649" y="4069077"/>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03B353EE-BB69-5BEB-70F8-D5B44118F47F}"/>
                      </a:ext>
                    </a:extLst>
                  </p:cNvPr>
                  <p:cNvCxnSpPr/>
                  <p:nvPr/>
                </p:nvCxnSpPr>
                <p:spPr>
                  <a:xfrm flipV="1">
                    <a:off x="1496292" y="4064920"/>
                    <a:ext cx="0" cy="145475"/>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EEFF5A68-AC91-A62D-7E78-30CDDB8FA71C}"/>
                    </a:ext>
                  </a:extLst>
                </p:cNvPr>
                <p:cNvGrpSpPr/>
                <p:nvPr/>
              </p:nvGrpSpPr>
              <p:grpSpPr>
                <a:xfrm rot="16200000">
                  <a:off x="3888502" y="4043076"/>
                  <a:ext cx="407324" cy="149633"/>
                  <a:chOff x="1496292" y="4064920"/>
                  <a:chExt cx="407324" cy="149633"/>
                </a:xfrm>
              </p:grpSpPr>
              <p:cxnSp>
                <p:nvCxnSpPr>
                  <p:cNvPr id="51" name="Straight Connector 50">
                    <a:extLst>
                      <a:ext uri="{FF2B5EF4-FFF2-40B4-BE49-F238E27FC236}">
                        <a16:creationId xmlns:a16="http://schemas.microsoft.com/office/drawing/2014/main" id="{9EDDD474-6C77-0789-10FB-8A28AD488315}"/>
                      </a:ext>
                    </a:extLst>
                  </p:cNvPr>
                  <p:cNvCxnSpPr/>
                  <p:nvPr/>
                </p:nvCxnSpPr>
                <p:spPr>
                  <a:xfrm flipV="1">
                    <a:off x="1903616" y="4069078"/>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255C4D34-BC21-9F8C-F79D-FCDCC1F2C9F6}"/>
                      </a:ext>
                    </a:extLst>
                  </p:cNvPr>
                  <p:cNvCxnSpPr/>
                  <p:nvPr/>
                </p:nvCxnSpPr>
                <p:spPr>
                  <a:xfrm flipV="1">
                    <a:off x="1814947" y="4064921"/>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967AE142-E439-9951-4B4B-B2E0A62C62B3}"/>
                      </a:ext>
                    </a:extLst>
                  </p:cNvPr>
                  <p:cNvCxnSpPr/>
                  <p:nvPr/>
                </p:nvCxnSpPr>
                <p:spPr>
                  <a:xfrm flipV="1">
                    <a:off x="1731823" y="4066997"/>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578F28B-DD56-7DBE-CFA8-6B64CFB07C11}"/>
                      </a:ext>
                    </a:extLst>
                  </p:cNvPr>
                  <p:cNvCxnSpPr/>
                  <p:nvPr/>
                </p:nvCxnSpPr>
                <p:spPr>
                  <a:xfrm flipV="1">
                    <a:off x="1655619" y="4064921"/>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FE46F25-687C-D4B4-EA16-E7864A929347}"/>
                      </a:ext>
                    </a:extLst>
                  </p:cNvPr>
                  <p:cNvCxnSpPr/>
                  <p:nvPr/>
                </p:nvCxnSpPr>
                <p:spPr>
                  <a:xfrm flipV="1">
                    <a:off x="1576649" y="4069077"/>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7EC84CDD-828C-32DD-5982-B2CDF09020DC}"/>
                      </a:ext>
                    </a:extLst>
                  </p:cNvPr>
                  <p:cNvCxnSpPr/>
                  <p:nvPr/>
                </p:nvCxnSpPr>
                <p:spPr>
                  <a:xfrm flipV="1">
                    <a:off x="1496292" y="4064920"/>
                    <a:ext cx="0" cy="145475"/>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D31E4289-AEF5-A079-4B5F-B84AFB7AFF79}"/>
                    </a:ext>
                  </a:extLst>
                </p:cNvPr>
                <p:cNvGrpSpPr/>
                <p:nvPr/>
              </p:nvGrpSpPr>
              <p:grpSpPr>
                <a:xfrm rot="5400000">
                  <a:off x="4451684" y="4029920"/>
                  <a:ext cx="407324" cy="149633"/>
                  <a:chOff x="1496292" y="4064920"/>
                  <a:chExt cx="407324" cy="149633"/>
                </a:xfrm>
              </p:grpSpPr>
              <p:cxnSp>
                <p:nvCxnSpPr>
                  <p:cNvPr id="45" name="Straight Connector 44">
                    <a:extLst>
                      <a:ext uri="{FF2B5EF4-FFF2-40B4-BE49-F238E27FC236}">
                        <a16:creationId xmlns:a16="http://schemas.microsoft.com/office/drawing/2014/main" id="{1F06AEF1-AE74-424C-1AD0-8ABBBC91C311}"/>
                      </a:ext>
                    </a:extLst>
                  </p:cNvPr>
                  <p:cNvCxnSpPr/>
                  <p:nvPr/>
                </p:nvCxnSpPr>
                <p:spPr>
                  <a:xfrm flipV="1">
                    <a:off x="1903616" y="4069078"/>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A12C90EE-F679-A6FF-0715-F2089DE0E2F7}"/>
                      </a:ext>
                    </a:extLst>
                  </p:cNvPr>
                  <p:cNvCxnSpPr/>
                  <p:nvPr/>
                </p:nvCxnSpPr>
                <p:spPr>
                  <a:xfrm flipV="1">
                    <a:off x="1814947" y="4064921"/>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133CC55B-D05B-3BEC-B425-2253529D79BB}"/>
                      </a:ext>
                    </a:extLst>
                  </p:cNvPr>
                  <p:cNvCxnSpPr/>
                  <p:nvPr/>
                </p:nvCxnSpPr>
                <p:spPr>
                  <a:xfrm flipV="1">
                    <a:off x="1731823" y="4066997"/>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A90362F-1E56-F9F2-AC93-2CD9C64BAEDC}"/>
                      </a:ext>
                    </a:extLst>
                  </p:cNvPr>
                  <p:cNvCxnSpPr/>
                  <p:nvPr/>
                </p:nvCxnSpPr>
                <p:spPr>
                  <a:xfrm flipV="1">
                    <a:off x="1655619" y="4064921"/>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3DA6534C-7B76-44D7-EE63-5FA38F31C8CD}"/>
                      </a:ext>
                    </a:extLst>
                  </p:cNvPr>
                  <p:cNvCxnSpPr/>
                  <p:nvPr/>
                </p:nvCxnSpPr>
                <p:spPr>
                  <a:xfrm flipV="1">
                    <a:off x="1576649" y="4069077"/>
                    <a:ext cx="0" cy="145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9F0CF45-8959-C567-417C-4AC5494CD3CB}"/>
                      </a:ext>
                    </a:extLst>
                  </p:cNvPr>
                  <p:cNvCxnSpPr/>
                  <p:nvPr/>
                </p:nvCxnSpPr>
                <p:spPr>
                  <a:xfrm flipV="1">
                    <a:off x="1496292" y="4064920"/>
                    <a:ext cx="0" cy="145475"/>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19" name="Straight Connector 18">
                <a:extLst>
                  <a:ext uri="{FF2B5EF4-FFF2-40B4-BE49-F238E27FC236}">
                    <a16:creationId xmlns:a16="http://schemas.microsoft.com/office/drawing/2014/main" id="{9C3184C8-95E2-05AA-6B20-7FA7D216F24D}"/>
                  </a:ext>
                </a:extLst>
              </p:cNvPr>
              <p:cNvCxnSpPr>
                <a:cxnSpLocks/>
              </p:cNvCxnSpPr>
              <p:nvPr/>
            </p:nvCxnSpPr>
            <p:spPr>
              <a:xfrm>
                <a:off x="4053842" y="5170182"/>
                <a:ext cx="0" cy="538909"/>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DCCF724-E432-F8F9-FEE3-094684FB219F}"/>
                  </a:ext>
                </a:extLst>
              </p:cNvPr>
              <p:cNvCxnSpPr>
                <a:cxnSpLocks/>
              </p:cNvCxnSpPr>
              <p:nvPr/>
            </p:nvCxnSpPr>
            <p:spPr>
              <a:xfrm flipH="1">
                <a:off x="3673367" y="3491084"/>
                <a:ext cx="798920" cy="2052"/>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3BEBDAE-4E22-4BA0-8551-5D7D92B66823}"/>
                  </a:ext>
                </a:extLst>
              </p:cNvPr>
              <p:cNvCxnSpPr>
                <a:cxnSpLocks/>
              </p:cNvCxnSpPr>
              <p:nvPr/>
            </p:nvCxnSpPr>
            <p:spPr>
              <a:xfrm>
                <a:off x="4053842" y="4177638"/>
                <a:ext cx="0" cy="538909"/>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42942096-6215-A6B3-18E1-B671B428215B}"/>
                  </a:ext>
                </a:extLst>
              </p:cNvPr>
              <p:cNvSpPr/>
              <p:nvPr/>
            </p:nvSpPr>
            <p:spPr>
              <a:xfrm>
                <a:off x="3670076" y="1386599"/>
                <a:ext cx="785070" cy="208931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EF31A763-2F95-28BC-DDB7-74BE286A1A61}"/>
                  </a:ext>
                </a:extLst>
              </p:cNvPr>
              <p:cNvCxnSpPr>
                <a:cxnSpLocks/>
              </p:cNvCxnSpPr>
              <p:nvPr/>
            </p:nvCxnSpPr>
            <p:spPr>
              <a:xfrm>
                <a:off x="4057999" y="4713988"/>
                <a:ext cx="104199" cy="146286"/>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Straight Connector 23">
                <a:extLst>
                  <a:ext uri="{FF2B5EF4-FFF2-40B4-BE49-F238E27FC236}">
                    <a16:creationId xmlns:a16="http://schemas.microsoft.com/office/drawing/2014/main" id="{8C509113-18BF-A7CE-162C-14279CDE30B9}"/>
                  </a:ext>
                </a:extLst>
              </p:cNvPr>
              <p:cNvCxnSpPr>
                <a:cxnSpLocks/>
              </p:cNvCxnSpPr>
              <p:nvPr/>
            </p:nvCxnSpPr>
            <p:spPr>
              <a:xfrm flipH="1">
                <a:off x="4051601" y="4997843"/>
                <a:ext cx="98098" cy="188480"/>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Straight Connector 24">
                <a:extLst>
                  <a:ext uri="{FF2B5EF4-FFF2-40B4-BE49-F238E27FC236}">
                    <a16:creationId xmlns:a16="http://schemas.microsoft.com/office/drawing/2014/main" id="{114D5B03-B39F-C812-9B9C-0ACDCEAC3536}"/>
                  </a:ext>
                </a:extLst>
              </p:cNvPr>
              <p:cNvCxnSpPr>
                <a:cxnSpLocks/>
              </p:cNvCxnSpPr>
              <p:nvPr/>
            </p:nvCxnSpPr>
            <p:spPr>
              <a:xfrm flipV="1">
                <a:off x="3761509" y="5709091"/>
                <a:ext cx="290092" cy="217064"/>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Straight Connector 25">
                <a:extLst>
                  <a:ext uri="{FF2B5EF4-FFF2-40B4-BE49-F238E27FC236}">
                    <a16:creationId xmlns:a16="http://schemas.microsoft.com/office/drawing/2014/main" id="{707CEED3-3616-C82F-BE39-C11F29689F52}"/>
                  </a:ext>
                </a:extLst>
              </p:cNvPr>
              <p:cNvCxnSpPr/>
              <p:nvPr/>
            </p:nvCxnSpPr>
            <p:spPr>
              <a:xfrm flipH="1">
                <a:off x="1889876" y="4795848"/>
                <a:ext cx="305570" cy="173411"/>
              </a:xfrm>
              <a:prstGeom prst="line">
                <a:avLst/>
              </a:prstGeom>
            </p:spPr>
            <p:style>
              <a:lnRef idx="2">
                <a:schemeClr val="accent2"/>
              </a:lnRef>
              <a:fillRef idx="0">
                <a:schemeClr val="accent2"/>
              </a:fillRef>
              <a:effectRef idx="1">
                <a:schemeClr val="accent2"/>
              </a:effectRef>
              <a:fontRef idx="minor">
                <a:schemeClr val="tx1"/>
              </a:fontRef>
            </p:style>
          </p:cxnSp>
          <p:cxnSp>
            <p:nvCxnSpPr>
              <p:cNvPr id="27" name="Straight Connector 26">
                <a:extLst>
                  <a:ext uri="{FF2B5EF4-FFF2-40B4-BE49-F238E27FC236}">
                    <a16:creationId xmlns:a16="http://schemas.microsoft.com/office/drawing/2014/main" id="{8FB09238-993F-0051-A498-A07B64D8BAFB}"/>
                  </a:ext>
                </a:extLst>
              </p:cNvPr>
              <p:cNvCxnSpPr>
                <a:cxnSpLocks/>
              </p:cNvCxnSpPr>
              <p:nvPr/>
            </p:nvCxnSpPr>
            <p:spPr>
              <a:xfrm flipH="1">
                <a:off x="3064377" y="4009318"/>
                <a:ext cx="75314" cy="183265"/>
              </a:xfrm>
              <a:prstGeom prst="line">
                <a:avLst/>
              </a:prstGeom>
            </p:spPr>
            <p:style>
              <a:lnRef idx="2">
                <a:schemeClr val="accent2"/>
              </a:lnRef>
              <a:fillRef idx="0">
                <a:schemeClr val="accent2"/>
              </a:fillRef>
              <a:effectRef idx="1">
                <a:schemeClr val="accent2"/>
              </a:effectRef>
              <a:fontRef idx="minor">
                <a:schemeClr val="tx1"/>
              </a:fontRef>
            </p:style>
          </p:cxnSp>
          <p:sp>
            <p:nvSpPr>
              <p:cNvPr id="28" name="Arrow: Right 27">
                <a:extLst>
                  <a:ext uri="{FF2B5EF4-FFF2-40B4-BE49-F238E27FC236}">
                    <a16:creationId xmlns:a16="http://schemas.microsoft.com/office/drawing/2014/main" id="{EBD80055-3FF9-418E-B543-E1D38EEA8185}"/>
                  </a:ext>
                </a:extLst>
              </p:cNvPr>
              <p:cNvSpPr/>
              <p:nvPr/>
            </p:nvSpPr>
            <p:spPr>
              <a:xfrm rot="10800000">
                <a:off x="2195444" y="3819797"/>
                <a:ext cx="706575" cy="105626"/>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6D58FA1-A433-12F5-00C3-85BFFCE61416}"/>
                  </a:ext>
                </a:extLst>
              </p:cNvPr>
              <p:cNvSpPr/>
              <p:nvPr/>
            </p:nvSpPr>
            <p:spPr>
              <a:xfrm rot="10800000">
                <a:off x="1306251" y="3832503"/>
                <a:ext cx="767981" cy="10120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326A3E88-A8D2-FABF-765A-5D4E04EB3B30}"/>
                  </a:ext>
                </a:extLst>
              </p:cNvPr>
              <p:cNvSpPr/>
              <p:nvPr/>
            </p:nvSpPr>
            <p:spPr>
              <a:xfrm rot="16200000">
                <a:off x="199220" y="2663856"/>
                <a:ext cx="2129260" cy="84803"/>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F046FCC3-54C5-3000-CD6F-D194FCE3945A}"/>
                  </a:ext>
                </a:extLst>
              </p:cNvPr>
              <p:cNvSpPr/>
              <p:nvPr/>
            </p:nvSpPr>
            <p:spPr>
              <a:xfrm rot="5400000">
                <a:off x="1646095" y="4369211"/>
                <a:ext cx="907510" cy="109564"/>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0498CF74-E6AE-66F1-D923-D47C28D78E48}"/>
                  </a:ext>
                </a:extLst>
              </p:cNvPr>
              <p:cNvSpPr/>
              <p:nvPr/>
            </p:nvSpPr>
            <p:spPr>
              <a:xfrm>
                <a:off x="3064377" y="3832503"/>
                <a:ext cx="571522" cy="84244"/>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67BB2C6C-F04F-3CE3-16E4-0D21B48DF99B}"/>
                  </a:ext>
                </a:extLst>
              </p:cNvPr>
              <p:cNvSpPr/>
              <p:nvPr/>
            </p:nvSpPr>
            <p:spPr>
              <a:xfrm rot="5400000">
                <a:off x="3475907" y="4283025"/>
                <a:ext cx="767981" cy="10120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D6EC6174-27A1-7828-A586-F8606198C28B}"/>
                  </a:ext>
                </a:extLst>
              </p:cNvPr>
              <p:cNvSpPr/>
              <p:nvPr/>
            </p:nvSpPr>
            <p:spPr>
              <a:xfrm rot="5400000">
                <a:off x="3562656" y="5354344"/>
                <a:ext cx="588804" cy="12069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125C3D73-95C1-8256-F8B5-3CF17CE20125}"/>
                  </a:ext>
                </a:extLst>
              </p:cNvPr>
              <p:cNvSpPr/>
              <p:nvPr/>
            </p:nvSpPr>
            <p:spPr>
              <a:xfrm>
                <a:off x="3796712" y="4876733"/>
                <a:ext cx="522574" cy="92526"/>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E85AA275-6C3F-8FD5-4BE3-76F9410A3B85}"/>
                  </a:ext>
                </a:extLst>
              </p:cNvPr>
              <p:cNvSpPr/>
              <p:nvPr/>
            </p:nvSpPr>
            <p:spPr>
              <a:xfrm rot="16200000">
                <a:off x="2801858" y="4034899"/>
                <a:ext cx="342188" cy="75307"/>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BFD0087-8C5F-BF77-6B45-D69DE19B4515}"/>
                  </a:ext>
                </a:extLst>
              </p:cNvPr>
              <p:cNvSpPr txBox="1"/>
              <p:nvPr/>
            </p:nvSpPr>
            <p:spPr>
              <a:xfrm>
                <a:off x="4745150" y="3920067"/>
                <a:ext cx="638701"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Stairs</a:t>
                </a:r>
              </a:p>
            </p:txBody>
          </p:sp>
          <p:sp>
            <p:nvSpPr>
              <p:cNvPr id="38" name="TextBox 37">
                <a:extLst>
                  <a:ext uri="{FF2B5EF4-FFF2-40B4-BE49-F238E27FC236}">
                    <a16:creationId xmlns:a16="http://schemas.microsoft.com/office/drawing/2014/main" id="{06BB7C34-4B0D-D8BC-3018-782B5EA3BB24}"/>
                  </a:ext>
                </a:extLst>
              </p:cNvPr>
              <p:cNvSpPr txBox="1"/>
              <p:nvPr/>
            </p:nvSpPr>
            <p:spPr>
              <a:xfrm>
                <a:off x="761427" y="4223990"/>
                <a:ext cx="689997" cy="338554"/>
              </a:xfrm>
              <a:prstGeom prst="rect">
                <a:avLst/>
              </a:prstGeom>
              <a:noFill/>
            </p:spPr>
            <p:txBody>
              <a:bodyPr wrap="none" rtlCol="0">
                <a:spAutoFit/>
              </a:bodyPr>
              <a:lstStyle/>
              <a:p>
                <a:r>
                  <a:rPr lang="en-US" sz="1600" dirty="0"/>
                  <a:t>Stairs</a:t>
                </a:r>
              </a:p>
            </p:txBody>
          </p:sp>
        </p:grpSp>
      </p:grpSp>
    </p:spTree>
    <p:extLst>
      <p:ext uri="{BB962C8B-B14F-4D97-AF65-F5344CB8AC3E}">
        <p14:creationId xmlns:p14="http://schemas.microsoft.com/office/powerpoint/2010/main" val="283796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52B079E-0981-43C3-CAC1-41263915399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88D8ECB-80CE-4FE5-B66B-33AD39F88E41}"/>
              </a:ext>
            </a:extLst>
          </p:cNvPr>
          <p:cNvSpPr txBox="1"/>
          <p:nvPr/>
        </p:nvSpPr>
        <p:spPr>
          <a:xfrm>
            <a:off x="1457864" y="1097280"/>
            <a:ext cx="7837321" cy="36009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Shared Facility Access</a:t>
            </a:r>
          </a:p>
          <a:p>
            <a:endParaRPr lang="en-US" sz="1600" b="1" dirty="0">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150 Duffield Hall:  All users must understand the information presented in this facility orientation and show proof of the following safety trainings, available through Workday Learning in order to gain access to the </a:t>
            </a:r>
            <a:r>
              <a:rPr lang="en-US" sz="1600" dirty="0">
                <a:latin typeface="Calibri" panose="020F0502020204030204" pitchFamily="34" charset="0"/>
                <a:cs typeface="Calibri" panose="020F0502020204030204" pitchFamily="34" charset="0"/>
              </a:rPr>
              <a:t>STEM/FIB </a:t>
            </a:r>
            <a:r>
              <a:rPr lang="en-US" sz="1600" dirty="0">
                <a:solidFill>
                  <a:schemeClr val="tx1"/>
                </a:solidFill>
                <a:latin typeface="Calibri" panose="020F0502020204030204" pitchFamily="34" charset="0"/>
                <a:cs typeface="Calibri" panose="020F0502020204030204" pitchFamily="34" charset="0"/>
              </a:rPr>
              <a:t>laboratory</a:t>
            </a:r>
          </a:p>
          <a:p>
            <a:endParaRPr lang="en-US" sz="16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EH&amp;S Laboratory Safety (#2555-laboratory)</a:t>
            </a:r>
          </a:p>
          <a:p>
            <a:pPr marL="742950" lvl="1"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EH&amp;S Chemical Waste Disposal (#2716-chemwaste)</a:t>
            </a:r>
          </a:p>
          <a:p>
            <a:pPr marL="742950" lvl="1"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EH&amp;S Fire Safety (#5330-firesafety)</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EH&amp;S Cryogen Safety (#3055)</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EH&amp;S Radiation Safety (#5033)</a:t>
            </a:r>
          </a:p>
          <a:p>
            <a:pPr lvl="1"/>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See </a:t>
            </a:r>
            <a:r>
              <a:rPr lang="en-US" sz="1600" dirty="0">
                <a:latin typeface="Calibri" panose="020F0502020204030204" pitchFamily="34" charset="0"/>
                <a:cs typeface="Calibri" panose="020F0502020204030204" pitchFamily="34" charset="0"/>
                <a:hlinkClick r:id="rId3"/>
              </a:rPr>
              <a:t>http://workday.cornell.edu/</a:t>
            </a:r>
            <a:r>
              <a:rPr lang="en-US" sz="1600" dirty="0">
                <a:latin typeface="Calibri" panose="020F0502020204030204" pitchFamily="34" charset="0"/>
                <a:cs typeface="Calibri" panose="020F0502020204030204" pitchFamily="34" charset="0"/>
              </a:rPr>
              <a:t> for information on how to obtain training or verify your records</a:t>
            </a:r>
          </a:p>
        </p:txBody>
      </p:sp>
    </p:spTree>
    <p:extLst>
      <p:ext uri="{BB962C8B-B14F-4D97-AF65-F5344CB8AC3E}">
        <p14:creationId xmlns:p14="http://schemas.microsoft.com/office/powerpoint/2010/main" val="1441447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6B138-5229-E77A-9DB0-FD839D8A24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72D635-F152-963B-9169-49D66DF95122}"/>
              </a:ext>
            </a:extLst>
          </p:cNvPr>
          <p:cNvSpPr txBox="1"/>
          <p:nvPr/>
        </p:nvSpPr>
        <p:spPr>
          <a:xfrm>
            <a:off x="1414732" y="1097280"/>
            <a:ext cx="9454551" cy="1661993"/>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CCMR Facility Access Form</a:t>
            </a:r>
          </a:p>
          <a:p>
            <a:endParaRPr lang="en-US"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Please go to the link below to download the pdf form which you can provide to the appropriate facility staff</a:t>
            </a:r>
          </a:p>
          <a:p>
            <a:endParaRPr lang="en-US" sz="1600"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hlinkClick r:id="rId3"/>
              </a:rPr>
              <a:t>http://www.ccmr.cornell.edu/ccmraccessform/</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8908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_9bannertemplate" id="{7EA5F491-E3BB-5249-B1C8-AEBFA90ABE4A}" vid="{7DB07F59-5326-FF46-892A-BAA9BAE8161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_9bannertemplate" id="{7EA5F491-E3BB-5249-B1C8-AEBFA90ABE4A}" vid="{A048640E-0265-0F4D-AEC5-3C5A0CF0F241}"/>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746</Words>
  <Application>Microsoft Office PowerPoint</Application>
  <PresentationFormat>Widescreen</PresentationFormat>
  <Paragraphs>85</Paragraphs>
  <Slides>9</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Office Theme</vt:lpstr>
      <vt:lpstr>Custom Design</vt:lpstr>
      <vt:lpstr>Scanning Transmission Electron Microscope &amp; Focused Ion Beam Laboratory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Shu</dc:creator>
  <cp:lastModifiedBy>Vivek N Iyer</cp:lastModifiedBy>
  <cp:revision>8</cp:revision>
  <dcterms:created xsi:type="dcterms:W3CDTF">2024-03-06T15:38:31Z</dcterms:created>
  <dcterms:modified xsi:type="dcterms:W3CDTF">2025-05-30T16:01:58Z</dcterms:modified>
</cp:coreProperties>
</file>