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57" r:id="rId4"/>
    <p:sldId id="258" r:id="rId5"/>
    <p:sldId id="259" r:id="rId6"/>
    <p:sldId id="260" r:id="rId7"/>
    <p:sldId id="261" r:id="rId8"/>
    <p:sldId id="263" r:id="rId9"/>
    <p:sldId id="262" r:id="rId10"/>
    <p:sldId id="265" r:id="rId11"/>
    <p:sldId id="266" r:id="rId12"/>
    <p:sldId id="267" r:id="rId13"/>
    <p:sldId id="268" r:id="rId14"/>
    <p:sldId id="269" r:id="rId15"/>
    <p:sldId id="270"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p:restoredTop sz="94674"/>
  </p:normalViewPr>
  <p:slideViewPr>
    <p:cSldViewPr snapToGrid="0" snapToObjects="1">
      <p:cViewPr varScale="1">
        <p:scale>
          <a:sx n="111" d="100"/>
          <a:sy n="111" d="100"/>
        </p:scale>
        <p:origin x="4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CB10-665A-0D46-992D-8F179B6DC12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71D4DA-A7CB-A54A-AE85-9216A083D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57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CD5DA0A-CA92-5A43-BA22-AE3F038F58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01ED35-802D-ED43-90D3-62B3E0DBFC7C}"/>
              </a:ext>
            </a:extLst>
          </p:cNvPr>
          <p:cNvSpPr>
            <a:spLocks noGrp="1"/>
          </p:cNvSpPr>
          <p:nvPr>
            <p:ph type="body" sz="half" idx="2"/>
          </p:nvPr>
        </p:nvSpPr>
        <p:spPr>
          <a:xfrm>
            <a:off x="987706" y="9874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0069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7EB4B4-C38A-054D-A087-91B15655A5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3B18E316-1FFA-3F42-97F5-5B2DB97B3C26}"/>
              </a:ext>
            </a:extLst>
          </p:cNvPr>
          <p:cNvSpPr>
            <a:spLocks noGrp="1"/>
          </p:cNvSpPr>
          <p:nvPr>
            <p:ph type="title"/>
          </p:nvPr>
        </p:nvSpPr>
        <p:spPr>
          <a:xfrm>
            <a:off x="838200" y="1427442"/>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1284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66AD74-802B-5147-8A94-A11BBE129D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148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6B8C70-1024-D146-A5F5-E500F96689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6">
            <a:extLst>
              <a:ext uri="{FF2B5EF4-FFF2-40B4-BE49-F238E27FC236}">
                <a16:creationId xmlns:a16="http://schemas.microsoft.com/office/drawing/2014/main" id="{81DC8652-45E6-E944-A9D5-F42C4D2BA0F5}"/>
              </a:ext>
            </a:extLst>
          </p:cNvPr>
          <p:cNvSpPr>
            <a:spLocks noGrp="1"/>
          </p:cNvSpPr>
          <p:nvPr>
            <p:ph type="title"/>
          </p:nvPr>
        </p:nvSpPr>
        <p:spPr>
          <a:xfrm>
            <a:off x="831850" y="2987301"/>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4042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C38EA3-8A28-3242-9987-7E7D04DD5C1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B1E57A-C566-5B49-9581-F4E9CD8009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576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6C4B12-F317-4B42-9418-DE4798BD7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A3FD16-4141-D543-9A5E-41C76EB585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792B9C-9907-3C4E-8DD7-A6DB73842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540471-06DC-954B-8813-AB399A42A0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09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51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EBFB28-71D0-6848-B41F-5AB2F9DBBF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A176C2-AA01-ED44-962F-048D59CA4B11}"/>
              </a:ext>
            </a:extLst>
          </p:cNvPr>
          <p:cNvSpPr>
            <a:spLocks noGrp="1"/>
          </p:cNvSpPr>
          <p:nvPr>
            <p:ph type="body" sz="half" idx="2"/>
          </p:nvPr>
        </p:nvSpPr>
        <p:spPr>
          <a:xfrm>
            <a:off x="974258" y="9874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545294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jp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EA677F-E6DE-944E-B5DC-49F6EC45032D}"/>
              </a:ext>
            </a:extLst>
          </p:cNvPr>
          <p:cNvSpPr>
            <a:spLocks noGrp="1"/>
          </p:cNvSpPr>
          <p:nvPr>
            <p:ph type="body" idx="1"/>
          </p:nvPr>
        </p:nvSpPr>
        <p:spPr>
          <a:xfrm>
            <a:off x="695960" y="7080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7C4C57C8-9436-6146-96AA-238DE580BA14}"/>
              </a:ext>
            </a:extLst>
          </p:cNvPr>
          <p:cNvPicPr>
            <a:picLocks noChangeAspect="1"/>
          </p:cNvPicPr>
          <p:nvPr userDrawn="1"/>
        </p:nvPicPr>
        <p:blipFill>
          <a:blip r:embed="rId3"/>
          <a:stretch>
            <a:fillRect/>
          </a:stretch>
        </p:blipFill>
        <p:spPr>
          <a:xfrm>
            <a:off x="-1277470" y="5311590"/>
            <a:ext cx="14764870" cy="1506716"/>
          </a:xfrm>
          <a:prstGeom prst="rect">
            <a:avLst/>
          </a:prstGeom>
        </p:spPr>
      </p:pic>
    </p:spTree>
    <p:extLst>
      <p:ext uri="{BB962C8B-B14F-4D97-AF65-F5344CB8AC3E}">
        <p14:creationId xmlns:p14="http://schemas.microsoft.com/office/powerpoint/2010/main" val="298763024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47B4F7-E772-0B45-854A-7FB53B986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13967B7D-1A8F-7346-9D7C-EC446F55C6A0}"/>
              </a:ext>
            </a:extLst>
          </p:cNvPr>
          <p:cNvPicPr>
            <a:picLocks noChangeAspect="1"/>
          </p:cNvPicPr>
          <p:nvPr userDrawn="1"/>
        </p:nvPicPr>
        <p:blipFill>
          <a:blip r:embed="rId11"/>
          <a:stretch>
            <a:fillRect/>
          </a:stretch>
        </p:blipFill>
        <p:spPr>
          <a:xfrm>
            <a:off x="0" y="0"/>
            <a:ext cx="12192000" cy="812800"/>
          </a:xfrm>
          <a:prstGeom prst="rect">
            <a:avLst/>
          </a:prstGeom>
        </p:spPr>
      </p:pic>
    </p:spTree>
    <p:extLst>
      <p:ext uri="{BB962C8B-B14F-4D97-AF65-F5344CB8AC3E}">
        <p14:creationId xmlns:p14="http://schemas.microsoft.com/office/powerpoint/2010/main" val="3333327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t57@cornell.edu" TargetMode="External"/><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mailto:jlg98@cornell.edu"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cmr.cornell.edu/ccmraccessfor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jlg98@cornell.edu"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mailto:sja4@cornell.edu" TargetMode="External"/><Relationship Id="rId5" Type="http://schemas.openxmlformats.org/officeDocument/2006/relationships/hyperlink" Target="mailto:mt57@cornell.edu" TargetMode="External"/><Relationship Id="rId4" Type="http://schemas.openxmlformats.org/officeDocument/2006/relationships/hyperlink" Target="mailto:pmc228@cornell.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ccmr.cornell.edu/facilities/become-facility-user/training-requirements"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orkday.cornell.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D3F0D-2B8D-7A4D-A670-C4AF33ACBDBE}"/>
              </a:ext>
            </a:extLst>
          </p:cNvPr>
          <p:cNvSpPr>
            <a:spLocks noGrp="1"/>
          </p:cNvSpPr>
          <p:nvPr>
            <p:ph type="ctrTitle"/>
          </p:nvPr>
        </p:nvSpPr>
        <p:spPr>
          <a:xfrm>
            <a:off x="0" y="130332"/>
            <a:ext cx="12192000" cy="878960"/>
          </a:xfrm>
        </p:spPr>
        <p:txBody>
          <a:bodyPr/>
          <a:lstStyle/>
          <a:p>
            <a:r>
              <a:rPr lang="en-US" sz="4800" b="1" dirty="0">
                <a:latin typeface="Calibri" panose="020F0502020204030204" pitchFamily="34" charset="0"/>
                <a:cs typeface="Calibri" panose="020F0502020204030204" pitchFamily="34" charset="0"/>
              </a:rPr>
              <a:t>Sample preparation Laboratory </a:t>
            </a:r>
          </a:p>
        </p:txBody>
      </p:sp>
      <p:sp>
        <p:nvSpPr>
          <p:cNvPr id="3" name="Subtitle 2">
            <a:extLst>
              <a:ext uri="{FF2B5EF4-FFF2-40B4-BE49-F238E27FC236}">
                <a16:creationId xmlns:a16="http://schemas.microsoft.com/office/drawing/2014/main" id="{364C9231-C656-AF49-9BA3-AF9DBD20911F}"/>
              </a:ext>
            </a:extLst>
          </p:cNvPr>
          <p:cNvSpPr>
            <a:spLocks noGrp="1"/>
          </p:cNvSpPr>
          <p:nvPr>
            <p:ph type="subTitle" idx="1"/>
          </p:nvPr>
        </p:nvSpPr>
        <p:spPr>
          <a:xfrm>
            <a:off x="1524000" y="1350550"/>
            <a:ext cx="9144000" cy="530015"/>
          </a:xfrm>
        </p:spPr>
        <p:txBody>
          <a:bodyPr/>
          <a:lstStyle/>
          <a:p>
            <a:r>
              <a:rPr lang="en-US" sz="2400" b="1" dirty="0">
                <a:latin typeface="Calibri" panose="020F0502020204030204" pitchFamily="34" charset="0"/>
                <a:cs typeface="Calibri" panose="020F0502020204030204" pitchFamily="34" charset="0"/>
              </a:rPr>
              <a:t>231 Duffield Hall – Safety Orientation</a:t>
            </a:r>
            <a:endParaRPr lang="en-US" dirty="0"/>
          </a:p>
        </p:txBody>
      </p:sp>
      <p:grpSp>
        <p:nvGrpSpPr>
          <p:cNvPr id="4" name="Group 3">
            <a:extLst>
              <a:ext uri="{FF2B5EF4-FFF2-40B4-BE49-F238E27FC236}">
                <a16:creationId xmlns:a16="http://schemas.microsoft.com/office/drawing/2014/main" id="{18F94BFC-8F91-C754-7C12-241D866AC0D9}"/>
              </a:ext>
            </a:extLst>
          </p:cNvPr>
          <p:cNvGrpSpPr/>
          <p:nvPr/>
        </p:nvGrpSpPr>
        <p:grpSpPr>
          <a:xfrm>
            <a:off x="2394704" y="2385727"/>
            <a:ext cx="7402591" cy="3235168"/>
            <a:chOff x="696728" y="2738011"/>
            <a:chExt cx="7402591" cy="3235168"/>
          </a:xfrm>
        </p:grpSpPr>
        <p:grpSp>
          <p:nvGrpSpPr>
            <p:cNvPr id="5" name="Group 4">
              <a:extLst>
                <a:ext uri="{FF2B5EF4-FFF2-40B4-BE49-F238E27FC236}">
                  <a16:creationId xmlns:a16="http://schemas.microsoft.com/office/drawing/2014/main" id="{5AB1C5FD-8667-95CC-5A32-FC77B90F928E}"/>
                </a:ext>
              </a:extLst>
            </p:cNvPr>
            <p:cNvGrpSpPr/>
            <p:nvPr/>
          </p:nvGrpSpPr>
          <p:grpSpPr>
            <a:xfrm>
              <a:off x="6355380" y="2738011"/>
              <a:ext cx="1743939" cy="3226238"/>
              <a:chOff x="1338136" y="2422981"/>
              <a:chExt cx="1743939" cy="3226238"/>
            </a:xfrm>
          </p:grpSpPr>
          <p:pic>
            <p:nvPicPr>
              <p:cNvPr id="12" name="Picture 3" descr="\\files.cornell.edu\rs\ccmr\08-Resources\Photos\StaffHeadshots\MickTomas.JPG">
                <a:extLst>
                  <a:ext uri="{FF2B5EF4-FFF2-40B4-BE49-F238E27FC236}">
                    <a16:creationId xmlns:a16="http://schemas.microsoft.com/office/drawing/2014/main" id="{A8D75EB2-A17F-F42B-7B82-89125A0A1948}"/>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5400000">
                <a:off x="1017917" y="2743200"/>
                <a:ext cx="2084832" cy="14443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BC9F1C3-3F3D-A530-F267-56B4D18A1792}"/>
                  </a:ext>
                </a:extLst>
              </p:cNvPr>
              <p:cNvSpPr txBox="1"/>
              <p:nvPr/>
            </p:nvSpPr>
            <p:spPr>
              <a:xfrm>
                <a:off x="1338136" y="4572001"/>
                <a:ext cx="1743939" cy="1077218"/>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Mick Thomas</a:t>
                </a:r>
              </a:p>
              <a:p>
                <a:r>
                  <a:rPr lang="en-US" sz="1600" dirty="0">
                    <a:latin typeface="Calibri" panose="020F0502020204030204" pitchFamily="34" charset="0"/>
                    <a:cs typeface="Calibri" panose="020F0502020204030204" pitchFamily="34" charset="0"/>
                  </a:rPr>
                  <a:t>FIB manager</a:t>
                </a:r>
              </a:p>
              <a:p>
                <a:r>
                  <a:rPr lang="en-US" sz="1600" dirty="0">
                    <a:latin typeface="Calibri" panose="020F0502020204030204" pitchFamily="34" charset="0"/>
                    <a:cs typeface="Calibri" panose="020F0502020204030204" pitchFamily="34" charset="0"/>
                    <a:hlinkClick r:id="rId3"/>
                  </a:rPr>
                  <a:t>mt57@cornell.edu</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607-255-0650</a:t>
                </a:r>
              </a:p>
            </p:txBody>
          </p:sp>
        </p:grpSp>
        <p:grpSp>
          <p:nvGrpSpPr>
            <p:cNvPr id="6" name="Group 5">
              <a:extLst>
                <a:ext uri="{FF2B5EF4-FFF2-40B4-BE49-F238E27FC236}">
                  <a16:creationId xmlns:a16="http://schemas.microsoft.com/office/drawing/2014/main" id="{CE1E7D38-4023-12E5-B66E-31D0CB895117}"/>
                </a:ext>
              </a:extLst>
            </p:cNvPr>
            <p:cNvGrpSpPr/>
            <p:nvPr/>
          </p:nvGrpSpPr>
          <p:grpSpPr>
            <a:xfrm>
              <a:off x="3798193" y="2738011"/>
              <a:ext cx="1975092" cy="3235168"/>
              <a:chOff x="6579158" y="2422981"/>
              <a:chExt cx="1975092" cy="3235168"/>
            </a:xfrm>
          </p:grpSpPr>
          <p:pic>
            <p:nvPicPr>
              <p:cNvPr id="10" name="Picture 9" descr="A close-up of a person smiling&#10;&#10;Description automatically generated">
                <a:extLst>
                  <a:ext uri="{FF2B5EF4-FFF2-40B4-BE49-F238E27FC236}">
                    <a16:creationId xmlns:a16="http://schemas.microsoft.com/office/drawing/2014/main" id="{444527B4-94C1-8AF9-B9CF-6AC8838D5E5A}"/>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22200" r="19223"/>
              <a:stretch/>
            </p:blipFill>
            <p:spPr>
              <a:xfrm>
                <a:off x="6583680" y="2422981"/>
                <a:ext cx="1563624" cy="2084832"/>
              </a:xfrm>
              <a:prstGeom prst="rect">
                <a:avLst/>
              </a:prstGeom>
            </p:spPr>
          </p:pic>
          <p:sp>
            <p:nvSpPr>
              <p:cNvPr id="11" name="TextBox 10">
                <a:extLst>
                  <a:ext uri="{FF2B5EF4-FFF2-40B4-BE49-F238E27FC236}">
                    <a16:creationId xmlns:a16="http://schemas.microsoft.com/office/drawing/2014/main" id="{871E6A6C-A825-6DE2-55F0-4AB7D17112A1}"/>
                  </a:ext>
                </a:extLst>
              </p:cNvPr>
              <p:cNvSpPr txBox="1"/>
              <p:nvPr/>
            </p:nvSpPr>
            <p:spPr>
              <a:xfrm>
                <a:off x="6579158" y="4580931"/>
                <a:ext cx="1975092" cy="1077218"/>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Phil Carubia</a:t>
                </a:r>
              </a:p>
              <a:p>
                <a:r>
                  <a:rPr lang="en-US" sz="1600" dirty="0">
                    <a:latin typeface="Calibri" panose="020F0502020204030204" pitchFamily="34" charset="0"/>
                    <a:cs typeface="Calibri" panose="020F0502020204030204" pitchFamily="34" charset="0"/>
                  </a:rPr>
                  <a:t>STEM manager</a:t>
                </a:r>
              </a:p>
              <a:p>
                <a:r>
                  <a:rPr lang="en-US" sz="1600" dirty="0">
                    <a:latin typeface="Calibri" panose="020F0502020204030204" pitchFamily="34" charset="0"/>
                    <a:cs typeface="Calibri" panose="020F0502020204030204" pitchFamily="34" charset="0"/>
                  </a:rPr>
                  <a:t>pmc228@cornell.edu</a:t>
                </a:r>
              </a:p>
              <a:p>
                <a:r>
                  <a:rPr lang="en-US" sz="1600" dirty="0">
                    <a:latin typeface="Calibri" panose="020F0502020204030204" pitchFamily="34" charset="0"/>
                    <a:cs typeface="Calibri" panose="020F0502020204030204" pitchFamily="34" charset="0"/>
                  </a:rPr>
                  <a:t>607-255-6757</a:t>
                </a:r>
              </a:p>
            </p:txBody>
          </p:sp>
        </p:grpSp>
        <p:grpSp>
          <p:nvGrpSpPr>
            <p:cNvPr id="7" name="Group 6">
              <a:extLst>
                <a:ext uri="{FF2B5EF4-FFF2-40B4-BE49-F238E27FC236}">
                  <a16:creationId xmlns:a16="http://schemas.microsoft.com/office/drawing/2014/main" id="{F9758C2D-18E7-0254-CFA9-AB2010005E80}"/>
                </a:ext>
              </a:extLst>
            </p:cNvPr>
            <p:cNvGrpSpPr/>
            <p:nvPr/>
          </p:nvGrpSpPr>
          <p:grpSpPr>
            <a:xfrm>
              <a:off x="696728" y="2738011"/>
              <a:ext cx="2116946" cy="3226238"/>
              <a:chOff x="696728" y="2738011"/>
              <a:chExt cx="2116946" cy="3226238"/>
            </a:xfrm>
          </p:grpSpPr>
          <p:sp>
            <p:nvSpPr>
              <p:cNvPr id="8" name="TextBox 7">
                <a:extLst>
                  <a:ext uri="{FF2B5EF4-FFF2-40B4-BE49-F238E27FC236}">
                    <a16:creationId xmlns:a16="http://schemas.microsoft.com/office/drawing/2014/main" id="{0A0EA638-BF1D-FBB6-A2F3-9888E6CB8724}"/>
                  </a:ext>
                </a:extLst>
              </p:cNvPr>
              <p:cNvSpPr txBox="1"/>
              <p:nvPr/>
            </p:nvSpPr>
            <p:spPr>
              <a:xfrm>
                <a:off x="696728" y="4887031"/>
                <a:ext cx="1705788" cy="1077218"/>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John Grazul</a:t>
                </a:r>
              </a:p>
              <a:p>
                <a:r>
                  <a:rPr lang="en-US" sz="1600" dirty="0">
                    <a:latin typeface="Calibri" panose="020F0502020204030204" pitchFamily="34" charset="0"/>
                    <a:cs typeface="Calibri" panose="020F0502020204030204" pitchFamily="34" charset="0"/>
                  </a:rPr>
                  <a:t>STEM manager</a:t>
                </a:r>
              </a:p>
              <a:p>
                <a:r>
                  <a:rPr lang="en-US" sz="1600" dirty="0">
                    <a:latin typeface="Calibri" panose="020F0502020204030204" pitchFamily="34" charset="0"/>
                    <a:cs typeface="Calibri" panose="020F0502020204030204" pitchFamily="34" charset="0"/>
                    <a:hlinkClick r:id="rId3"/>
                  </a:rPr>
                  <a:t>jlg98@cornell.edu</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607-592-8989</a:t>
                </a:r>
              </a:p>
            </p:txBody>
          </p:sp>
          <p:pic>
            <p:nvPicPr>
              <p:cNvPr id="9" name="Picture 8" descr="A person with a beard and glasses&#10;&#10;AI-generated content may be incorrect.">
                <a:extLst>
                  <a:ext uri="{FF2B5EF4-FFF2-40B4-BE49-F238E27FC236}">
                    <a16:creationId xmlns:a16="http://schemas.microsoft.com/office/drawing/2014/main" id="{2AFCE566-A16F-94F6-02CC-325B200A16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842" y="2738011"/>
                <a:ext cx="2084832" cy="2084832"/>
              </a:xfrm>
              <a:prstGeom prst="rect">
                <a:avLst/>
              </a:prstGeom>
            </p:spPr>
          </p:pic>
        </p:grpSp>
      </p:grpSp>
    </p:spTree>
    <p:extLst>
      <p:ext uri="{BB962C8B-B14F-4D97-AF65-F5344CB8AC3E}">
        <p14:creationId xmlns:p14="http://schemas.microsoft.com/office/powerpoint/2010/main" val="1777878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B5E130C-39BF-0788-0FBD-F26FC906617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3897D21-DFA8-F105-3F63-9C0899F62C14}"/>
              </a:ext>
            </a:extLst>
          </p:cNvPr>
          <p:cNvSpPr txBox="1"/>
          <p:nvPr/>
        </p:nvSpPr>
        <p:spPr>
          <a:xfrm>
            <a:off x="1457864" y="665977"/>
            <a:ext cx="3935456" cy="400110"/>
          </a:xfrm>
          <a:prstGeom prst="rect">
            <a:avLst/>
          </a:prstGeom>
          <a:noFill/>
        </p:spPr>
        <p:txBody>
          <a:bodyPr wrap="square" rtlCol="0">
            <a:spAutoFit/>
          </a:bodyPr>
          <a:lstStyle/>
          <a:p>
            <a:r>
              <a:rPr lang="en-US" sz="2000" b="1" kern="0" dirty="0">
                <a:solidFill>
                  <a:sysClr val="windowText" lastClr="000000"/>
                </a:solidFill>
                <a:latin typeface="Calibri" panose="020F0502020204030204" pitchFamily="34" charset="0"/>
                <a:cs typeface="Calibri" panose="020F0502020204030204" pitchFamily="34" charset="0"/>
              </a:rPr>
              <a:t>Transporting materials to 231</a:t>
            </a:r>
            <a:endParaRPr lang="en-US" sz="2000" b="1" dirty="0">
              <a:latin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DB50CF62-5164-98CB-C21B-49D6FACC55D0}"/>
              </a:ext>
            </a:extLst>
          </p:cNvPr>
          <p:cNvGrpSpPr/>
          <p:nvPr/>
        </p:nvGrpSpPr>
        <p:grpSpPr>
          <a:xfrm>
            <a:off x="1509621" y="848578"/>
            <a:ext cx="8686799" cy="5924699"/>
            <a:chOff x="457200" y="934838"/>
            <a:chExt cx="8686799" cy="5924699"/>
          </a:xfrm>
        </p:grpSpPr>
        <p:sp>
          <p:nvSpPr>
            <p:cNvPr id="25" name="TextBox 24">
              <a:extLst>
                <a:ext uri="{FF2B5EF4-FFF2-40B4-BE49-F238E27FC236}">
                  <a16:creationId xmlns:a16="http://schemas.microsoft.com/office/drawing/2014/main" id="{98388BB2-45D2-C1E2-917F-4A72DD627641}"/>
                </a:ext>
              </a:extLst>
            </p:cNvPr>
            <p:cNvSpPr txBox="1"/>
            <p:nvPr/>
          </p:nvSpPr>
          <p:spPr>
            <a:xfrm>
              <a:off x="914400" y="1097280"/>
              <a:ext cx="7493479" cy="2031325"/>
            </a:xfrm>
            <a:prstGeom prst="rect">
              <a:avLst/>
            </a:prstGeom>
            <a:noFill/>
          </p:spPr>
          <p:txBody>
            <a:bodyPr wrap="square" rtlCol="0">
              <a:spAutoFit/>
            </a:bodyPr>
            <a:lstStyle/>
            <a:p>
              <a:endParaRPr lang="en-US" dirty="0">
                <a:solidFill>
                  <a:srgbClr val="FF0000"/>
                </a:solidFill>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BB8F908A-4C11-967E-266E-5C274E368FFE}"/>
                </a:ext>
              </a:extLst>
            </p:cNvPr>
            <p:cNvSpPr txBox="1"/>
            <p:nvPr/>
          </p:nvSpPr>
          <p:spPr>
            <a:xfrm>
              <a:off x="4041488" y="934838"/>
              <a:ext cx="5102511" cy="5924699"/>
            </a:xfrm>
            <a:prstGeom prst="rect">
              <a:avLst/>
            </a:prstGeom>
            <a:noFill/>
          </p:spPr>
          <p:txBody>
            <a:bodyPr wrap="square">
              <a:spAutoFit/>
            </a:bodyPr>
            <a:lstStyle/>
            <a:p>
              <a:pPr>
                <a:spcBef>
                  <a:spcPct val="50000"/>
                </a:spcBef>
                <a:defRPr/>
              </a:pPr>
              <a:r>
                <a:rPr lang="en-US" sz="1400" b="1" u="sng" dirty="0">
                  <a:latin typeface="Calibri" panose="020F0502020204030204" pitchFamily="34" charset="0"/>
                  <a:cs typeface="Calibri" panose="020F0502020204030204" pitchFamily="34" charset="0"/>
                </a:rPr>
                <a:t>LIQUID SAMPLES</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L</a:t>
              </a:r>
              <a:r>
                <a:rPr lang="en-US" sz="1400" b="0" dirty="0">
                  <a:latin typeface="Calibri" panose="020F0502020204030204" pitchFamily="34" charset="0"/>
                  <a:cs typeface="Calibri" panose="020F0502020204030204" pitchFamily="34" charset="0"/>
                </a:rPr>
                <a:t>ess than 50 ml aqueous buffers and less than10 ml organic solutions</a:t>
              </a:r>
              <a:endParaRPr lang="en-US" sz="1400" dirty="0">
                <a:latin typeface="Calibri" panose="020F0502020204030204" pitchFamily="34" charset="0"/>
                <a:cs typeface="Calibri" panose="020F0502020204030204" pitchFamily="34" charset="0"/>
              </a:endParaRPr>
            </a:p>
            <a:p>
              <a:pPr>
                <a:spcBef>
                  <a:spcPct val="50000"/>
                </a:spcBef>
                <a:defRPr/>
              </a:pPr>
              <a:r>
                <a:rPr lang="en-US" sz="1400" b="1" u="sng" dirty="0">
                  <a:latin typeface="Calibri" panose="020F0502020204030204" pitchFamily="34" charset="0"/>
                  <a:cs typeface="Calibri" panose="020F0502020204030204" pitchFamily="34" charset="0"/>
                </a:rPr>
                <a:t>BIOLOGICAL SAMPLES</a:t>
              </a:r>
            </a:p>
            <a:p>
              <a:pPr marL="285750" indent="-285750">
                <a:spcBef>
                  <a:spcPct val="50000"/>
                </a:spcBef>
                <a:buFont typeface="Arial" panose="020B0604020202020204" pitchFamily="34" charset="0"/>
                <a:buChar char="•"/>
                <a:defRPr/>
              </a:pPr>
              <a:r>
                <a:rPr lang="en-US" sz="1400" b="0" u="sng" dirty="0">
                  <a:latin typeface="Calibri" panose="020F0502020204030204" pitchFamily="34" charset="0"/>
                  <a:cs typeface="Calibri" panose="020F0502020204030204" pitchFamily="34" charset="0"/>
                </a:rPr>
                <a:t>Notify staff  </a:t>
              </a:r>
              <a:r>
                <a:rPr lang="en-US" sz="1400" b="0" dirty="0">
                  <a:latin typeface="Calibri" panose="020F0502020204030204" pitchFamily="34" charset="0"/>
                  <a:cs typeface="Calibri" panose="020F0502020204030204" pitchFamily="34" charset="0"/>
                </a:rPr>
                <a:t>before bringing a new sample in for the first time.</a:t>
              </a:r>
            </a:p>
            <a:p>
              <a:pPr marL="285750" indent="-285750">
                <a:spcBef>
                  <a:spcPct val="50000"/>
                </a:spcBef>
                <a:buFont typeface="Arial" panose="020B0604020202020204" pitchFamily="34" charset="0"/>
                <a:buChar char="•"/>
                <a:defRPr/>
              </a:pPr>
              <a:r>
                <a:rPr lang="en-US" sz="1400" b="0" dirty="0">
                  <a:latin typeface="Calibri" panose="020F0502020204030204" pitchFamily="34" charset="0"/>
                  <a:cs typeface="Calibri" panose="020F0502020204030204" pitchFamily="34" charset="0"/>
                </a:rPr>
                <a:t>MSDS sheet must be on record.</a:t>
              </a:r>
            </a:p>
            <a:p>
              <a:pPr marL="285750" indent="-285750">
                <a:spcBef>
                  <a:spcPct val="50000"/>
                </a:spcBef>
                <a:buFont typeface="Arial" panose="020B0604020202020204" pitchFamily="34" charset="0"/>
                <a:buChar char="•"/>
                <a:defRPr/>
              </a:pPr>
              <a:r>
                <a:rPr lang="en-US" sz="1400" b="0" dirty="0">
                  <a:latin typeface="Calibri" panose="020F0502020204030204" pitchFamily="34" charset="0"/>
                  <a:cs typeface="Calibri" panose="020F0502020204030204" pitchFamily="34" charset="0"/>
                </a:rPr>
                <a:t>Samples can be transported into the CCMR labs via the </a:t>
              </a:r>
              <a:r>
                <a:rPr lang="en-US" sz="1400" b="0" dirty="0">
                  <a:solidFill>
                    <a:srgbClr val="CC0000"/>
                  </a:solidFill>
                  <a:latin typeface="Calibri" panose="020F0502020204030204" pitchFamily="34" charset="0"/>
                  <a:cs typeface="Calibri" panose="020F0502020204030204" pitchFamily="34" charset="0"/>
                </a:rPr>
                <a:t>shortest route (see arrows). </a:t>
              </a:r>
              <a:r>
                <a:rPr lang="en-US" sz="1400" b="0" dirty="0">
                  <a:latin typeface="Calibri" panose="020F0502020204030204" pitchFamily="34" charset="0"/>
                  <a:cs typeface="Calibri" panose="020F0502020204030204" pitchFamily="34" charset="0"/>
                </a:rPr>
                <a:t>Samples should be transported in a primary container (falcon tubes, glass scintillation vials, etc.), which in turn is kept in  a secondary container (tool box etc.)</a:t>
              </a:r>
              <a:endParaRPr lang="en-US" dirty="0"/>
            </a:p>
            <a:p>
              <a:pPr>
                <a:spcBef>
                  <a:spcPct val="50000"/>
                </a:spcBef>
                <a:defRPr/>
              </a:pPr>
              <a:r>
                <a:rPr lang="en-US" sz="1400" b="1" u="sng" dirty="0">
                  <a:latin typeface="Calibri" panose="020F0502020204030204" pitchFamily="34" charset="0"/>
                  <a:cs typeface="Calibri" panose="020F0502020204030204" pitchFamily="34" charset="0"/>
                </a:rPr>
                <a:t>CHEMICALS</a:t>
              </a:r>
              <a:endParaRPr lang="en-US" sz="1400" b="1" dirty="0">
                <a:latin typeface="Calibri" panose="020F0502020204030204" pitchFamily="34" charset="0"/>
                <a:cs typeface="Calibri" panose="020F0502020204030204" pitchFamily="34" charset="0"/>
              </a:endParaRPr>
            </a:p>
            <a:p>
              <a:pPr marL="285750" indent="-285750">
                <a:spcBef>
                  <a:spcPct val="50000"/>
                </a:spcBef>
                <a:buFont typeface="Arial" panose="020B0604020202020204" pitchFamily="34" charset="0"/>
                <a:buChar char="•"/>
                <a:defRPr/>
              </a:pPr>
              <a:r>
                <a:rPr lang="en-US" sz="1400" b="0" u="sng" dirty="0">
                  <a:latin typeface="Calibri" panose="020F0502020204030204" pitchFamily="34" charset="0"/>
                  <a:cs typeface="Calibri" panose="020F0502020204030204" pitchFamily="34" charset="0"/>
                </a:rPr>
                <a:t>Notify staff </a:t>
              </a:r>
              <a:r>
                <a:rPr lang="en-US" sz="1400" b="0" dirty="0">
                  <a:latin typeface="Calibri" panose="020F0502020204030204" pitchFamily="34" charset="0"/>
                  <a:cs typeface="Calibri" panose="020F0502020204030204" pitchFamily="34" charset="0"/>
                </a:rPr>
                <a:t>when you want to bring chemicals into the labs</a:t>
              </a:r>
              <a:endParaRPr lang="en-US" sz="1400" dirty="0">
                <a:latin typeface="Calibri" panose="020F0502020204030204" pitchFamily="34" charset="0"/>
                <a:cs typeface="Calibri" panose="020F0502020204030204" pitchFamily="34" charset="0"/>
              </a:endParaRPr>
            </a:p>
            <a:p>
              <a:pPr marL="285750" indent="-285750">
                <a:spcBef>
                  <a:spcPct val="50000"/>
                </a:spcBef>
                <a:buFont typeface="Arial" panose="020B0604020202020204" pitchFamily="34" charset="0"/>
                <a:buChar char="•"/>
                <a:defRPr/>
              </a:pPr>
              <a:r>
                <a:rPr lang="en-US" sz="1400" b="0" u="sng" dirty="0">
                  <a:latin typeface="Calibri" panose="020F0502020204030204" pitchFamily="34" charset="0"/>
                  <a:cs typeface="Calibri" panose="020F0502020204030204" pitchFamily="34" charset="0"/>
                </a:rPr>
                <a:t>Make an appointment </a:t>
              </a:r>
              <a:r>
                <a:rPr lang="en-US" sz="1400" b="0" dirty="0">
                  <a:latin typeface="Calibri" panose="020F0502020204030204" pitchFamily="34" charset="0"/>
                  <a:cs typeface="Calibri" panose="020F0502020204030204" pitchFamily="34" charset="0"/>
                </a:rPr>
                <a:t>with staff beforehand to meet the staff member with your chemicals at the Phillips Hall loading dock (where the big liquid N2 tanks are).</a:t>
              </a:r>
            </a:p>
            <a:p>
              <a:pPr marL="285750" indent="-285750">
                <a:spcBef>
                  <a:spcPct val="50000"/>
                </a:spcBef>
                <a:buFont typeface="Arial" panose="020B0604020202020204" pitchFamily="34" charset="0"/>
                <a:buChar char="•"/>
                <a:defRPr/>
              </a:pPr>
              <a:r>
                <a:rPr lang="en-US" sz="1400" b="0" dirty="0">
                  <a:latin typeface="Calibri" panose="020F0502020204030204" pitchFamily="34" charset="0"/>
                  <a:cs typeface="Calibri" panose="020F0502020204030204" pitchFamily="34" charset="0"/>
                </a:rPr>
                <a:t>All bottles must be labeled by staff</a:t>
              </a:r>
            </a:p>
            <a:p>
              <a:pPr marL="285750" indent="-285750">
                <a:spcBef>
                  <a:spcPct val="50000"/>
                </a:spcBef>
                <a:buFont typeface="Arial" panose="020B0604020202020204" pitchFamily="34" charset="0"/>
                <a:buChar char="•"/>
                <a:defRPr/>
              </a:pPr>
              <a:r>
                <a:rPr lang="en-US" sz="1400" b="0" dirty="0">
                  <a:latin typeface="Calibri" panose="020F0502020204030204" pitchFamily="34" charset="0"/>
                  <a:cs typeface="Calibri" panose="020F0502020204030204" pitchFamily="34" charset="0"/>
                </a:rPr>
                <a:t>You will need to provide an MSDS sheet (.pdf format) </a:t>
              </a:r>
            </a:p>
            <a:p>
              <a:pPr marL="285750" indent="-285750">
                <a:spcBef>
                  <a:spcPct val="50000"/>
                </a:spcBef>
                <a:buFont typeface="Arial" panose="020B0604020202020204" pitchFamily="34" charset="0"/>
                <a:buChar char="•"/>
                <a:defRPr/>
              </a:pPr>
              <a:r>
                <a:rPr lang="en-US" sz="1400" b="0" dirty="0">
                  <a:latin typeface="Calibri" panose="020F0502020204030204" pitchFamily="34" charset="0"/>
                  <a:cs typeface="Calibri" panose="020F0502020204030204" pitchFamily="34" charset="0"/>
                </a:rPr>
                <a:t>Email to</a:t>
              </a:r>
              <a:r>
                <a:rPr lang="en-US" sz="1400" b="0" dirty="0">
                  <a:solidFill>
                    <a:schemeClr val="tx2">
                      <a:lumMod val="75000"/>
                      <a:lumOff val="25000"/>
                    </a:schemeClr>
                  </a:solidFill>
                  <a:latin typeface="Calibri" panose="020F0502020204030204" pitchFamily="34" charset="0"/>
                  <a:cs typeface="Calibri" panose="020F0502020204030204" pitchFamily="34" charset="0"/>
                </a:rPr>
                <a:t> </a:t>
              </a:r>
              <a:r>
                <a:rPr lang="en-US" sz="1400" b="0" dirty="0">
                  <a:solidFill>
                    <a:srgbClr val="467886"/>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jlg98@cornell.</a:t>
              </a:r>
              <a:r>
                <a:rPr lang="en-US" sz="1400" b="0" dirty="0">
                  <a:solidFill>
                    <a:schemeClr val="tx2">
                      <a:lumMod val="75000"/>
                      <a:lumOff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edu</a:t>
              </a:r>
              <a:endParaRPr lang="en-US" sz="1400" dirty="0">
                <a:solidFill>
                  <a:schemeClr val="tx2">
                    <a:lumMod val="75000"/>
                    <a:lumOff val="25000"/>
                  </a:schemeClr>
                </a:solidFill>
                <a:latin typeface="Calibri" panose="020F0502020204030204" pitchFamily="34" charset="0"/>
                <a:cs typeface="Calibri" panose="020F0502020204030204" pitchFamily="34" charset="0"/>
              </a:endParaRPr>
            </a:p>
            <a:p>
              <a:pPr marL="285750" indent="-285750">
                <a:spcBef>
                  <a:spcPct val="50000"/>
                </a:spcBef>
                <a:buFont typeface="Arial" panose="020B0604020202020204" pitchFamily="34" charset="0"/>
                <a:buChar char="•"/>
                <a:defRPr/>
              </a:pPr>
              <a:r>
                <a:rPr lang="en-US" sz="1400" b="0" u="sng" dirty="0">
                  <a:latin typeface="Calibri" panose="020F0502020204030204" pitchFamily="34" charset="0"/>
                  <a:cs typeface="Calibri" panose="020F0502020204030204" pitchFamily="34" charset="0"/>
                </a:rPr>
                <a:t>Order the approved chemical</a:t>
              </a:r>
              <a:r>
                <a:rPr lang="en-US" sz="1400" b="0" dirty="0">
                  <a:latin typeface="Calibri" panose="020F0502020204030204" pitchFamily="34" charset="0"/>
                  <a:cs typeface="Calibri" panose="020F0502020204030204" pitchFamily="34" charset="0"/>
                </a:rPr>
                <a:t> Shipped directly to CCMR, attention John Grazul. Send an Email to </a:t>
              </a:r>
              <a:r>
                <a:rPr lang="en-US" sz="1400" b="0" dirty="0">
                  <a:solidFill>
                    <a:schemeClr val="tx2">
                      <a:lumMod val="75000"/>
                      <a:lumOff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jlg98@cornell.edu </a:t>
              </a:r>
              <a:r>
                <a:rPr lang="en-US" sz="1400" b="0" dirty="0">
                  <a:latin typeface="Calibri" panose="020F0502020204030204" pitchFamily="34" charset="0"/>
                  <a:cs typeface="Calibri" panose="020F0502020204030204" pitchFamily="34" charset="0"/>
                </a:rPr>
                <a:t>alerting us to expect an incoming package.</a:t>
              </a:r>
            </a:p>
          </p:txBody>
        </p:sp>
        <p:cxnSp>
          <p:nvCxnSpPr>
            <p:cNvPr id="27" name="Straight Arrow Connector 26">
              <a:extLst>
                <a:ext uri="{FF2B5EF4-FFF2-40B4-BE49-F238E27FC236}">
                  <a16:creationId xmlns:a16="http://schemas.microsoft.com/office/drawing/2014/main" id="{9BD8B7B0-112C-4D49-D569-B333E0720E1F}"/>
                </a:ext>
              </a:extLst>
            </p:cNvPr>
            <p:cNvCxnSpPr>
              <a:cxnSpLocks/>
            </p:cNvCxnSpPr>
            <p:nvPr/>
          </p:nvCxnSpPr>
          <p:spPr bwMode="auto">
            <a:xfrm>
              <a:off x="702506" y="1495648"/>
              <a:ext cx="1" cy="4060666"/>
            </a:xfrm>
            <a:prstGeom prst="straightConnector1">
              <a:avLst/>
            </a:prstGeom>
            <a:solidFill>
              <a:schemeClr val="accent1"/>
            </a:solidFill>
            <a:ln w="38100" cap="flat" cmpd="sng" algn="ctr">
              <a:solidFill>
                <a:srgbClr val="FF0000"/>
              </a:solidFill>
              <a:prstDash val="sysDash"/>
              <a:round/>
              <a:headEnd type="none" w="med" len="med"/>
              <a:tailEnd type="arrow"/>
            </a:ln>
            <a:effectLst/>
          </p:spPr>
        </p:cxnSp>
        <p:grpSp>
          <p:nvGrpSpPr>
            <p:cNvPr id="28" name="Group 27">
              <a:extLst>
                <a:ext uri="{FF2B5EF4-FFF2-40B4-BE49-F238E27FC236}">
                  <a16:creationId xmlns:a16="http://schemas.microsoft.com/office/drawing/2014/main" id="{66941C2F-EFA8-B792-1493-14E2E3ED3DA1}"/>
                </a:ext>
              </a:extLst>
            </p:cNvPr>
            <p:cNvGrpSpPr/>
            <p:nvPr/>
          </p:nvGrpSpPr>
          <p:grpSpPr>
            <a:xfrm>
              <a:off x="457200" y="1828800"/>
              <a:ext cx="3303587" cy="4602163"/>
              <a:chOff x="439775" y="1822514"/>
              <a:chExt cx="3303587" cy="4602163"/>
            </a:xfrm>
          </p:grpSpPr>
          <p:pic>
            <p:nvPicPr>
              <p:cNvPr id="31" name="Picture 30">
                <a:extLst>
                  <a:ext uri="{FF2B5EF4-FFF2-40B4-BE49-F238E27FC236}">
                    <a16:creationId xmlns:a16="http://schemas.microsoft.com/office/drawing/2014/main" id="{9B42297E-E56E-F65F-D7EC-DEE4E25637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775" y="1822514"/>
                <a:ext cx="3303587" cy="4602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a:extLst>
                  <a:ext uri="{FF2B5EF4-FFF2-40B4-BE49-F238E27FC236}">
                    <a16:creationId xmlns:a16="http://schemas.microsoft.com/office/drawing/2014/main" id="{B2897952-A060-1CC0-4484-1DC6179960D0}"/>
                  </a:ext>
                </a:extLst>
              </p:cNvPr>
              <p:cNvSpPr txBox="1"/>
              <p:nvPr/>
            </p:nvSpPr>
            <p:spPr>
              <a:xfrm>
                <a:off x="493701" y="5736549"/>
                <a:ext cx="3104802" cy="523220"/>
              </a:xfrm>
              <a:prstGeom prst="rect">
                <a:avLst/>
              </a:prstGeom>
              <a:solidFill>
                <a:srgbClr val="A20000"/>
              </a:solidFill>
            </p:spPr>
            <p:txBody>
              <a:bodyPr wrap="square">
                <a:spAutoFit/>
              </a:bodyPr>
              <a:lstStyle/>
              <a:p>
                <a:pPr algn="just">
                  <a:defRPr/>
                </a:pPr>
                <a:r>
                  <a:rPr lang="en-US" sz="1400" b="1" dirty="0">
                    <a:solidFill>
                      <a:schemeClr val="bg1"/>
                    </a:solidFill>
                    <a:latin typeface="Calibri" panose="020F0502020204030204" pitchFamily="34" charset="0"/>
                    <a:cs typeface="Calibri" panose="020F0502020204030204" pitchFamily="34" charset="0"/>
                  </a:rPr>
                  <a:t>No chemicals allowed along the routes in red</a:t>
                </a:r>
              </a:p>
            </p:txBody>
          </p:sp>
          <p:sp>
            <p:nvSpPr>
              <p:cNvPr id="33" name="TextBox 32">
                <a:extLst>
                  <a:ext uri="{FF2B5EF4-FFF2-40B4-BE49-F238E27FC236}">
                    <a16:creationId xmlns:a16="http://schemas.microsoft.com/office/drawing/2014/main" id="{91F8CA6A-5ED8-D33A-8043-BF0E94C65464}"/>
                  </a:ext>
                </a:extLst>
              </p:cNvPr>
              <p:cNvSpPr txBox="1"/>
              <p:nvPr/>
            </p:nvSpPr>
            <p:spPr>
              <a:xfrm>
                <a:off x="2272543" y="3270313"/>
                <a:ext cx="771525" cy="577081"/>
              </a:xfrm>
              <a:prstGeom prst="rect">
                <a:avLst/>
              </a:prstGeom>
              <a:solidFill>
                <a:schemeClr val="bg1"/>
              </a:solidFill>
            </p:spPr>
            <p:txBody>
              <a:bodyPr wrap="square" rtlCol="0">
                <a:spAutoFit/>
              </a:bodyPr>
              <a:lstStyle/>
              <a:p>
                <a:r>
                  <a:rPr lang="en-US" sz="1050" dirty="0">
                    <a:solidFill>
                      <a:schemeClr val="accent5">
                        <a:lumMod val="50000"/>
                      </a:schemeClr>
                    </a:solidFill>
                  </a:rPr>
                  <a:t>CCMR TEM Prep Lab</a:t>
                </a:r>
              </a:p>
            </p:txBody>
          </p:sp>
          <p:cxnSp>
            <p:nvCxnSpPr>
              <p:cNvPr id="34" name="Elbow Connector 18">
                <a:extLst>
                  <a:ext uri="{FF2B5EF4-FFF2-40B4-BE49-F238E27FC236}">
                    <a16:creationId xmlns:a16="http://schemas.microsoft.com/office/drawing/2014/main" id="{C6FC049E-215F-8171-35F9-CD200226F79F}"/>
                  </a:ext>
                </a:extLst>
              </p:cNvPr>
              <p:cNvCxnSpPr/>
              <p:nvPr/>
            </p:nvCxnSpPr>
            <p:spPr bwMode="auto">
              <a:xfrm rot="16200000" flipV="1">
                <a:off x="3148844" y="4337114"/>
                <a:ext cx="304800" cy="304800"/>
              </a:xfrm>
              <a:prstGeom prst="bentConnector3">
                <a:avLst/>
              </a:prstGeom>
              <a:solidFill>
                <a:schemeClr val="accent1"/>
              </a:solidFill>
              <a:ln w="38100" cap="flat" cmpd="sng" algn="ctr">
                <a:solidFill>
                  <a:srgbClr val="FF0000"/>
                </a:solidFill>
                <a:prstDash val="sysDash"/>
                <a:round/>
                <a:headEnd type="none" w="med" len="med"/>
                <a:tailEnd type="arrow"/>
              </a:ln>
              <a:effectLst/>
            </p:spPr>
          </p:cxnSp>
          <p:cxnSp>
            <p:nvCxnSpPr>
              <p:cNvPr id="35" name="Elbow Connector 24">
                <a:extLst>
                  <a:ext uri="{FF2B5EF4-FFF2-40B4-BE49-F238E27FC236}">
                    <a16:creationId xmlns:a16="http://schemas.microsoft.com/office/drawing/2014/main" id="{E3427B0C-BD8E-0EDC-FDA3-46EC987A9490}"/>
                  </a:ext>
                </a:extLst>
              </p:cNvPr>
              <p:cNvCxnSpPr>
                <a:cxnSpLocks/>
              </p:cNvCxnSpPr>
              <p:nvPr/>
            </p:nvCxnSpPr>
            <p:spPr bwMode="auto">
              <a:xfrm rot="10800000" flipV="1">
                <a:off x="3112821" y="4763439"/>
                <a:ext cx="304800" cy="200025"/>
              </a:xfrm>
              <a:prstGeom prst="bentConnector3">
                <a:avLst/>
              </a:prstGeom>
              <a:solidFill>
                <a:schemeClr val="accent1"/>
              </a:solidFill>
              <a:ln w="38100" cap="flat" cmpd="sng" algn="ctr">
                <a:solidFill>
                  <a:srgbClr val="C00000"/>
                </a:solidFill>
                <a:prstDash val="sysDash"/>
                <a:round/>
                <a:headEnd type="none" w="med" len="med"/>
                <a:tailEnd type="arrow"/>
              </a:ln>
              <a:effectLst/>
            </p:spPr>
          </p:cxnSp>
          <p:cxnSp>
            <p:nvCxnSpPr>
              <p:cNvPr id="36" name="Straight Arrow Connector 35">
                <a:extLst>
                  <a:ext uri="{FF2B5EF4-FFF2-40B4-BE49-F238E27FC236}">
                    <a16:creationId xmlns:a16="http://schemas.microsoft.com/office/drawing/2014/main" id="{1603DF05-F0CE-2236-8B62-BE6A0D6C0E17}"/>
                  </a:ext>
                </a:extLst>
              </p:cNvPr>
              <p:cNvCxnSpPr/>
              <p:nvPr/>
            </p:nvCxnSpPr>
            <p:spPr bwMode="auto">
              <a:xfrm flipH="1" flipV="1">
                <a:off x="1167644" y="4965763"/>
                <a:ext cx="1904999" cy="1"/>
              </a:xfrm>
              <a:prstGeom prst="straightConnector1">
                <a:avLst/>
              </a:prstGeom>
              <a:solidFill>
                <a:schemeClr val="accent1"/>
              </a:solidFill>
              <a:ln w="38100" cap="flat" cmpd="sng" algn="ctr">
                <a:solidFill>
                  <a:srgbClr val="FF0000"/>
                </a:solidFill>
                <a:prstDash val="sysDash"/>
                <a:round/>
                <a:headEnd type="none" w="med" len="med"/>
                <a:tailEnd type="arrow"/>
              </a:ln>
              <a:effectLst/>
            </p:spPr>
          </p:cxnSp>
          <p:cxnSp>
            <p:nvCxnSpPr>
              <p:cNvPr id="37" name="Straight Arrow Connector 36">
                <a:extLst>
                  <a:ext uri="{FF2B5EF4-FFF2-40B4-BE49-F238E27FC236}">
                    <a16:creationId xmlns:a16="http://schemas.microsoft.com/office/drawing/2014/main" id="{32E89A12-1669-2565-AEEE-8D2C541655C5}"/>
                  </a:ext>
                </a:extLst>
              </p:cNvPr>
              <p:cNvCxnSpPr/>
              <p:nvPr/>
            </p:nvCxnSpPr>
            <p:spPr bwMode="auto">
              <a:xfrm flipV="1">
                <a:off x="3148844" y="1898714"/>
                <a:ext cx="0" cy="2438400"/>
              </a:xfrm>
              <a:prstGeom prst="straightConnector1">
                <a:avLst/>
              </a:prstGeom>
              <a:solidFill>
                <a:schemeClr val="accent1"/>
              </a:solidFill>
              <a:ln w="38100" cap="flat" cmpd="sng" algn="ctr">
                <a:solidFill>
                  <a:srgbClr val="FF0000"/>
                </a:solidFill>
                <a:prstDash val="sysDash"/>
                <a:round/>
                <a:headEnd type="none" w="med" len="med"/>
                <a:tailEnd type="arrow"/>
              </a:ln>
              <a:effectLst/>
            </p:spPr>
          </p:cxnSp>
          <p:sp>
            <p:nvSpPr>
              <p:cNvPr id="38" name="Down Arrow 5133">
                <a:extLst>
                  <a:ext uri="{FF2B5EF4-FFF2-40B4-BE49-F238E27FC236}">
                    <a16:creationId xmlns:a16="http://schemas.microsoft.com/office/drawing/2014/main" id="{4F7B3065-68B2-5492-64B1-8D5A29CFAAE4}"/>
                  </a:ext>
                </a:extLst>
              </p:cNvPr>
              <p:cNvSpPr/>
              <p:nvPr/>
            </p:nvSpPr>
            <p:spPr bwMode="auto">
              <a:xfrm>
                <a:off x="1853444" y="1898714"/>
                <a:ext cx="152400" cy="1660139"/>
              </a:xfrm>
              <a:prstGeom prst="downArrow">
                <a:avLst/>
              </a:prstGeom>
              <a:solidFill>
                <a:schemeClr val="accent1"/>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sp>
          <p:nvSpPr>
            <p:cNvPr id="29" name="Rectangle 28">
              <a:extLst>
                <a:ext uri="{FF2B5EF4-FFF2-40B4-BE49-F238E27FC236}">
                  <a16:creationId xmlns:a16="http://schemas.microsoft.com/office/drawing/2014/main" id="{4297C3E3-BF3E-95BE-E400-E46A891EEE27}"/>
                </a:ext>
              </a:extLst>
            </p:cNvPr>
            <p:cNvSpPr/>
            <p:nvPr/>
          </p:nvSpPr>
          <p:spPr>
            <a:xfrm>
              <a:off x="661953" y="1593914"/>
              <a:ext cx="86589"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DCB2660-95EB-DC5A-8021-C7D972F155AC}"/>
                </a:ext>
              </a:extLst>
            </p:cNvPr>
            <p:cNvSpPr txBox="1"/>
            <p:nvPr/>
          </p:nvSpPr>
          <p:spPr>
            <a:xfrm>
              <a:off x="493699" y="1253969"/>
              <a:ext cx="3104804" cy="523220"/>
            </a:xfrm>
            <a:prstGeom prst="rect">
              <a:avLst/>
            </a:prstGeom>
            <a:solidFill>
              <a:schemeClr val="tx2">
                <a:lumMod val="75000"/>
                <a:lumOff val="25000"/>
              </a:schemeClr>
            </a:solidFill>
          </p:spPr>
          <p:txBody>
            <a:bodyPr wrap="square" rtlCol="0">
              <a:spAutoFit/>
            </a:bodyPr>
            <a:lstStyle/>
            <a:p>
              <a:r>
                <a:rPr lang="en-US" sz="1400" b="1" dirty="0">
                  <a:solidFill>
                    <a:schemeClr val="bg1"/>
                  </a:solidFill>
                  <a:latin typeface="Calibri" panose="020F0502020204030204" pitchFamily="34" charset="0"/>
                  <a:cs typeface="Calibri" panose="020F0502020204030204" pitchFamily="34" charset="0"/>
                </a:rPr>
                <a:t>Bring chemicals in through the service corridor only (blue arrow)</a:t>
              </a:r>
            </a:p>
          </p:txBody>
        </p:sp>
      </p:grpSp>
    </p:spTree>
    <p:extLst>
      <p:ext uri="{BB962C8B-B14F-4D97-AF65-F5344CB8AC3E}">
        <p14:creationId xmlns:p14="http://schemas.microsoft.com/office/powerpoint/2010/main" val="2800397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3FC77C9-E2F8-F8A5-5C52-349BE59D90D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CAE5C4E-0630-177A-5EA2-D07A46CEFB98}"/>
              </a:ext>
            </a:extLst>
          </p:cNvPr>
          <p:cNvSpPr txBox="1"/>
          <p:nvPr/>
        </p:nvSpPr>
        <p:spPr>
          <a:xfrm>
            <a:off x="1457864" y="1097280"/>
            <a:ext cx="9195759" cy="5447645"/>
          </a:xfrm>
          <a:prstGeom prst="rect">
            <a:avLst/>
          </a:prstGeom>
          <a:noFill/>
        </p:spPr>
        <p:txBody>
          <a:bodyPr wrap="square" rtlCol="0">
            <a:spAutoFit/>
          </a:bodyPr>
          <a:lstStyle/>
          <a:p>
            <a:r>
              <a:rPr lang="en-US" sz="2000" b="1" kern="0" dirty="0">
                <a:solidFill>
                  <a:sysClr val="windowText" lastClr="000000"/>
                </a:solidFill>
                <a:latin typeface="Calibri" panose="020F0502020204030204" pitchFamily="34" charset="0"/>
                <a:cs typeface="Calibri" panose="020F0502020204030204" pitchFamily="34" charset="0"/>
              </a:rPr>
              <a:t>Entering CCMR room 231</a:t>
            </a:r>
          </a:p>
          <a:p>
            <a:endParaRPr lang="en-US" sz="1600" b="1" kern="0" dirty="0">
              <a:solidFill>
                <a:sysClr val="windowText" lastClr="000000"/>
              </a:solidFill>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ct val="50000"/>
              </a:spcBef>
              <a:spcAft>
                <a:spcPts val="0"/>
              </a:spcAft>
              <a:buClrTx/>
              <a:buSzTx/>
              <a:buNone/>
              <a:tabLst/>
              <a:defRPr/>
            </a:pPr>
            <a:r>
              <a:rPr kumimoji="0" lang="en-US" sz="1600" i="0"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Enter the labs by swiping your ID card at the door </a:t>
            </a:r>
          </a:p>
          <a:p>
            <a:pPr marL="0" marR="0" lvl="1" indent="0" defTabSz="914400" eaLnBrk="1" fontAlgn="auto" latinLnBrk="0" hangingPunct="1">
              <a:lnSpc>
                <a:spcPct val="100000"/>
              </a:lnSpc>
              <a:spcBef>
                <a:spcPct val="50000"/>
              </a:spcBef>
              <a:spcAft>
                <a:spcPts val="0"/>
              </a:spcAft>
              <a:buClrTx/>
              <a:buSzTx/>
              <a:buFontTx/>
              <a:buNone/>
              <a:tabLst/>
              <a:defRPr/>
            </a:pPr>
            <a:r>
              <a:rPr kumimoji="0" lang="en-US" sz="1600" i="0" strike="noStrike" kern="0" cap="none" spc="0" normalizeH="0" baseline="0" noProof="0" dirty="0">
                <a:ln>
                  <a:noFill/>
                </a:ln>
                <a:effectLst/>
                <a:uLnTx/>
                <a:uFillTx/>
                <a:latin typeface="Calibri" panose="020F0502020204030204" pitchFamily="34" charset="0"/>
                <a:cs typeface="Calibri" panose="020F0502020204030204" pitchFamily="34" charset="0"/>
              </a:rPr>
              <a:t>Every user must swipe their ID </a:t>
            </a:r>
            <a:r>
              <a:rPr lang="en-US" sz="1600" dirty="0">
                <a:latin typeface="Calibri" panose="020F0502020204030204" pitchFamily="34" charset="0"/>
                <a:cs typeface="Calibri" panose="020F0502020204030204" pitchFamily="34" charset="0"/>
              </a:rPr>
              <a:t>every time </a:t>
            </a:r>
            <a:r>
              <a:rPr kumimoji="0" lang="en-US" sz="1600" i="0" strike="noStrike" kern="0" cap="none" spc="0" normalizeH="0" baseline="0" noProof="0" dirty="0">
                <a:ln>
                  <a:noFill/>
                </a:ln>
                <a:effectLst/>
                <a:uLnTx/>
                <a:uFillTx/>
                <a:latin typeface="Calibri" panose="020F0502020204030204" pitchFamily="34" charset="0"/>
                <a:cs typeface="Calibri" panose="020F0502020204030204" pitchFamily="34" charset="0"/>
              </a:rPr>
              <a:t>when entering the CCMR labs</a:t>
            </a:r>
            <a:r>
              <a:rPr lang="en-US" sz="1600" dirty="0">
                <a:latin typeface="Calibri" panose="020F0502020204030204" pitchFamily="34" charset="0"/>
                <a:cs typeface="Calibri" panose="020F0502020204030204" pitchFamily="34" charset="0"/>
              </a:rPr>
              <a:t>!</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0" marR="0" lvl="1" indent="0" defTabSz="914400" eaLnBrk="1" fontAlgn="auto" latinLnBrk="0" hangingPunct="1">
              <a:lnSpc>
                <a:spcPct val="100000"/>
              </a:lnSpc>
              <a:spcBef>
                <a:spcPct val="50000"/>
              </a:spcBef>
              <a:spcAft>
                <a:spcPts val="0"/>
              </a:spcAft>
              <a:buClrTx/>
              <a:buSzTx/>
              <a:buFontTx/>
              <a:buNone/>
              <a:tabLst/>
              <a:defRPr/>
            </a:pPr>
            <a:r>
              <a:rPr kumimoji="0" lang="en-US" sz="1600" b="1" i="0" u="sng"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SAFETY EQUIPMENT REQUIRED</a:t>
            </a:r>
            <a:endParaRPr kumimoji="0" lang="en-US" sz="1600" i="0"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285750" lvl="1" indent="-285750" eaLnBrk="1" fontAlgn="auto" hangingPunct="1">
              <a:spcBef>
                <a:spcPct val="50000"/>
              </a:spcBef>
              <a:spcAft>
                <a:spcPts val="0"/>
              </a:spcAft>
              <a:buClrTx/>
              <a:buSzTx/>
              <a:buFont typeface="Arial" panose="020B0604020202020204" pitchFamily="34" charset="0"/>
              <a:buChar char="•"/>
              <a:defRPr/>
            </a:pPr>
            <a:r>
              <a:rPr kumimoji="0" lang="en-US" sz="1600" i="0"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Personal safety equipment is located near the entry door</a:t>
            </a:r>
          </a:p>
          <a:p>
            <a:pPr marL="285750" lvl="1" indent="-285750" eaLnBrk="1" fontAlgn="auto" hangingPunct="1">
              <a:spcBef>
                <a:spcPct val="50000"/>
              </a:spcBef>
              <a:spcAft>
                <a:spcPts val="0"/>
              </a:spcAft>
              <a:buClrTx/>
              <a:buSzTx/>
              <a:buFont typeface="Arial" panose="020B0604020202020204" pitchFamily="34" charset="0"/>
              <a:buChar char="•"/>
              <a:defRPr/>
            </a:pPr>
            <a:r>
              <a:rPr kumimoji="0" lang="en-US" sz="1600" i="0"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Safety glasses required </a:t>
            </a:r>
            <a:r>
              <a:rPr lang="en-US" sz="1600" dirty="0">
                <a:solidFill>
                  <a:sysClr val="windowText" lastClr="000000"/>
                </a:solidFill>
                <a:latin typeface="Calibri" panose="020F0502020204030204" pitchFamily="34" charset="0"/>
                <a:cs typeface="Calibri" panose="020F0502020204030204" pitchFamily="34" charset="0"/>
              </a:rPr>
              <a:t>at all times</a:t>
            </a:r>
          </a:p>
          <a:p>
            <a:pPr marL="285750" lvl="1" indent="-285750" eaLnBrk="1" fontAlgn="auto" hangingPunct="1">
              <a:spcBef>
                <a:spcPct val="50000"/>
              </a:spcBef>
              <a:spcAft>
                <a:spcPts val="0"/>
              </a:spcAft>
              <a:buClrTx/>
              <a:buSzTx/>
              <a:buFont typeface="Arial" panose="020B0604020202020204" pitchFamily="34" charset="0"/>
              <a:buChar char="•"/>
              <a:defRPr/>
            </a:pPr>
            <a:r>
              <a:rPr lang="en-US" sz="1600" dirty="0">
                <a:solidFill>
                  <a:sysClr val="windowText" lastClr="000000"/>
                </a:solidFill>
                <a:latin typeface="Calibri" panose="020F0502020204030204" pitchFamily="34" charset="0"/>
                <a:cs typeface="Calibri" panose="020F0502020204030204" pitchFamily="34" charset="0"/>
              </a:rPr>
              <a:t>Lab aprons required while using wet chemicals </a:t>
            </a:r>
          </a:p>
          <a:p>
            <a:pPr marL="285750" lvl="1" indent="-285750" eaLnBrk="1" fontAlgn="auto" hangingPunct="1">
              <a:spcBef>
                <a:spcPct val="50000"/>
              </a:spcBef>
              <a:spcAft>
                <a:spcPts val="0"/>
              </a:spcAft>
              <a:buClrTx/>
              <a:buSzTx/>
              <a:buFont typeface="Arial" panose="020B0604020202020204" pitchFamily="34" charset="0"/>
              <a:buChar char="•"/>
              <a:defRPr/>
            </a:pPr>
            <a:r>
              <a:rPr lang="en-US" sz="1600" dirty="0">
                <a:solidFill>
                  <a:sysClr val="windowText" lastClr="000000"/>
                </a:solidFill>
                <a:latin typeface="Calibri" panose="020F0502020204030204" pitchFamily="34" charset="0"/>
                <a:cs typeface="Calibri" panose="020F0502020204030204" pitchFamily="34" charset="0"/>
              </a:rPr>
              <a:t>Dispose of gloves when you remove them, they are disposable for a reason </a:t>
            </a:r>
            <a:endParaRPr lang="en-US" sz="1600" u="sng" dirty="0">
              <a:solidFill>
                <a:sysClr val="windowText" lastClr="000000"/>
              </a:solidFill>
              <a:latin typeface="Calibri" panose="020F0502020204030204" pitchFamily="34" charset="0"/>
              <a:cs typeface="Calibri" panose="020F0502020204030204" pitchFamily="34" charset="0"/>
            </a:endParaRPr>
          </a:p>
          <a:p>
            <a:pPr marL="0" lvl="1" indent="0" eaLnBrk="1" fontAlgn="auto" hangingPunct="1">
              <a:spcBef>
                <a:spcPct val="50000"/>
              </a:spcBef>
              <a:spcAft>
                <a:spcPts val="0"/>
              </a:spcAft>
              <a:buClrTx/>
              <a:buSzTx/>
              <a:buNone/>
              <a:defRPr/>
            </a:pPr>
            <a:r>
              <a:rPr lang="en-US" sz="1600" b="1" u="sng" dirty="0">
                <a:solidFill>
                  <a:sysClr val="windowText" lastClr="000000"/>
                </a:solidFill>
                <a:latin typeface="Calibri" panose="020F0502020204030204" pitchFamily="34" charset="0"/>
                <a:cs typeface="Calibri" panose="020F0502020204030204" pitchFamily="34" charset="0"/>
              </a:rPr>
              <a:t>APPROPRIATE DRESS REQUIRED</a:t>
            </a:r>
          </a:p>
          <a:p>
            <a:pPr marL="285750" lvl="1" indent="-285750" eaLnBrk="1" fontAlgn="auto" hangingPunct="1">
              <a:spcBef>
                <a:spcPct val="50000"/>
              </a:spcBef>
              <a:spcAft>
                <a:spcPts val="0"/>
              </a:spcAft>
              <a:buClrTx/>
              <a:buSzTx/>
              <a:buFont typeface="Arial" panose="020B0604020202020204" pitchFamily="34" charset="0"/>
              <a:buChar char="•"/>
              <a:defRPr/>
            </a:pPr>
            <a:r>
              <a:rPr lang="en-US" sz="1600" dirty="0">
                <a:latin typeface="Calibri" panose="020F0502020204030204" pitchFamily="34" charset="0"/>
                <a:cs typeface="Calibri" panose="020F0502020204030204" pitchFamily="34" charset="0"/>
              </a:rPr>
              <a:t>NO headphones allowed in the labs</a:t>
            </a:r>
          </a:p>
          <a:p>
            <a:pPr marL="285750" lvl="1" indent="-285750" eaLnBrk="1" fontAlgn="auto" hangingPunct="1">
              <a:spcBef>
                <a:spcPct val="50000"/>
              </a:spcBef>
              <a:spcAft>
                <a:spcPts val="0"/>
              </a:spcAft>
              <a:buClrTx/>
              <a:buSzTx/>
              <a:buFont typeface="Arial" panose="020B0604020202020204" pitchFamily="34" charset="0"/>
              <a:buChar char="•"/>
              <a:defRPr/>
            </a:pPr>
            <a:r>
              <a:rPr lang="en-US" sz="1600" dirty="0">
                <a:latin typeface="Calibri" panose="020F0502020204030204" pitchFamily="34" charset="0"/>
                <a:cs typeface="Calibri" panose="020F0502020204030204" pitchFamily="34" charset="0"/>
              </a:rPr>
              <a:t>NO </a:t>
            </a:r>
            <a:r>
              <a:rPr lang="en-US" sz="1600" dirty="0">
                <a:solidFill>
                  <a:sysClr val="windowText" lastClr="000000"/>
                </a:solidFill>
                <a:latin typeface="Calibri" panose="020F0502020204030204" pitchFamily="34" charset="0"/>
                <a:cs typeface="Calibri" panose="020F0502020204030204" pitchFamily="34" charset="0"/>
              </a:rPr>
              <a:t>shorts, short pants, skirts with bare legs, sandals, open-toed shoes, midriff-baring tops, shoes that expose the tops of the feet, etc.</a:t>
            </a:r>
          </a:p>
          <a:p>
            <a:pPr marL="755650" lvl="2" indent="-285750" eaLnBrk="1" fontAlgn="auto" hangingPunct="1">
              <a:spcBef>
                <a:spcPct val="50000"/>
              </a:spcBef>
              <a:spcAft>
                <a:spcPts val="0"/>
              </a:spcAft>
              <a:buClrTx/>
              <a:buSzTx/>
              <a:buFontTx/>
              <a:buChar char="-"/>
              <a:defRPr/>
            </a:pPr>
            <a:endParaRPr kumimoji="0" lang="en-US" sz="1600" b="0" i="0" u="sng"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a:p>
            <a:pPr marL="0" indent="0" algn="just">
              <a:buNone/>
            </a:pPr>
            <a:r>
              <a:rPr lang="en-US" sz="1600" b="1" dirty="0">
                <a:latin typeface="Calibri" panose="020F0502020204030204" pitchFamily="34" charset="0"/>
                <a:cs typeface="Calibri" panose="020F0502020204030204" pitchFamily="34" charset="0"/>
              </a:rPr>
              <a:t>Lab visitors are responsible for adhering to these same rules regarding lab conduct and safety and </a:t>
            </a:r>
            <a:r>
              <a:rPr lang="en-US" sz="1600" b="1" i="1" u="sng" dirty="0">
                <a:latin typeface="Calibri" panose="020F0502020204030204" pitchFamily="34" charset="0"/>
                <a:cs typeface="Calibri" panose="020F0502020204030204" pitchFamily="34" charset="0"/>
              </a:rPr>
              <a:t>must be accompanied by a registered Facility user at all times</a:t>
            </a:r>
            <a:r>
              <a:rPr lang="en-US" sz="16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88226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F3E2AC6-3952-00EE-94D3-5655734ED45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3230319-CAB9-857F-C4AA-4B04E6E3830A}"/>
              </a:ext>
            </a:extLst>
          </p:cNvPr>
          <p:cNvSpPr txBox="1"/>
          <p:nvPr/>
        </p:nvSpPr>
        <p:spPr>
          <a:xfrm>
            <a:off x="1457864" y="916124"/>
            <a:ext cx="9195759" cy="400110"/>
          </a:xfrm>
          <a:prstGeom prst="rect">
            <a:avLst/>
          </a:prstGeom>
          <a:noFill/>
        </p:spPr>
        <p:txBody>
          <a:bodyPr wrap="square" rtlCol="0">
            <a:spAutoFit/>
          </a:bodyPr>
          <a:lstStyle/>
          <a:p>
            <a:r>
              <a:rPr lang="en-US" sz="2000" b="1" kern="0" dirty="0">
                <a:solidFill>
                  <a:sysClr val="windowText" lastClr="000000"/>
                </a:solidFill>
                <a:latin typeface="Calibri" panose="020F0502020204030204" pitchFamily="34" charset="0"/>
                <a:cs typeface="Calibri" panose="020F0502020204030204" pitchFamily="34" charset="0"/>
              </a:rPr>
              <a:t>CCMR Preparation Lab – Waste and Trash</a:t>
            </a:r>
            <a:endParaRPr lang="en-US" sz="2000" b="1" dirty="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9341C6BB-5E4D-73C7-7C5D-F86ED329D789}"/>
              </a:ext>
            </a:extLst>
          </p:cNvPr>
          <p:cNvGrpSpPr/>
          <p:nvPr/>
        </p:nvGrpSpPr>
        <p:grpSpPr>
          <a:xfrm>
            <a:off x="1886981" y="1504338"/>
            <a:ext cx="8337524" cy="5194073"/>
            <a:chOff x="232756" y="1435327"/>
            <a:chExt cx="8337524" cy="5194073"/>
          </a:xfrm>
        </p:grpSpPr>
        <p:sp>
          <p:nvSpPr>
            <p:cNvPr id="4" name="Slide Number Placeholder 4">
              <a:extLst>
                <a:ext uri="{FF2B5EF4-FFF2-40B4-BE49-F238E27FC236}">
                  <a16:creationId xmlns:a16="http://schemas.microsoft.com/office/drawing/2014/main" id="{9C041202-E377-97AA-E82C-B400FB56B846}"/>
                </a:ext>
              </a:extLst>
            </p:cNvPr>
            <p:cNvSpPr txBox="1">
              <a:spLocks/>
            </p:cNvSpPr>
            <p:nvPr/>
          </p:nvSpPr>
          <p:spPr>
            <a:xfrm>
              <a:off x="7772400" y="6400800"/>
              <a:ext cx="533400" cy="152400"/>
            </a:xfrm>
            <a:prstGeom prst="rect">
              <a:avLst/>
            </a:prstGeom>
            <a:noFill/>
          </p:spPr>
          <p:txBody>
            <a:bodyPr vert="horz" lIns="91440" tIns="45720" rIns="91440" bIns="45720" rtlCol="0" anchor="ctr"/>
            <a:lstStyle>
              <a:defPPr>
                <a:defRPr lang="en-US"/>
              </a:defPPr>
              <a:lvl1pPr algn="ctr" rtl="0" fontAlgn="base">
                <a:spcBef>
                  <a:spcPct val="0"/>
                </a:spcBef>
                <a:spcAft>
                  <a:spcPct val="0"/>
                </a:spcAft>
                <a:defRPr sz="1050" b="1" kern="1200">
                  <a:solidFill>
                    <a:schemeClr val="tx1">
                      <a:lumMod val="50000"/>
                      <a:lumOff val="50000"/>
                    </a:schemeClr>
                  </a:solidFill>
                  <a:latin typeface="Arial" charset="0"/>
                  <a:ea typeface="+mn-ea"/>
                  <a:cs typeface="+mn-cs"/>
                </a:defRPr>
              </a:lvl1pPr>
              <a:lvl2pPr marL="457200" algn="l" rtl="0" fontAlgn="base">
                <a:spcBef>
                  <a:spcPct val="0"/>
                </a:spcBef>
                <a:spcAft>
                  <a:spcPct val="0"/>
                </a:spcAft>
                <a:defRPr sz="1000" b="1" kern="1200">
                  <a:solidFill>
                    <a:schemeClr val="tx2"/>
                  </a:solidFill>
                  <a:latin typeface="Arial" charset="0"/>
                  <a:ea typeface="+mn-ea"/>
                  <a:cs typeface="+mn-cs"/>
                </a:defRPr>
              </a:lvl2pPr>
              <a:lvl3pPr marL="914400" algn="l" rtl="0" fontAlgn="base">
                <a:spcBef>
                  <a:spcPct val="0"/>
                </a:spcBef>
                <a:spcAft>
                  <a:spcPct val="0"/>
                </a:spcAft>
                <a:defRPr sz="1000" b="1" kern="1200">
                  <a:solidFill>
                    <a:schemeClr val="tx2"/>
                  </a:solidFill>
                  <a:latin typeface="Arial" charset="0"/>
                  <a:ea typeface="+mn-ea"/>
                  <a:cs typeface="+mn-cs"/>
                </a:defRPr>
              </a:lvl3pPr>
              <a:lvl4pPr marL="1371600" algn="l" rtl="0" fontAlgn="base">
                <a:spcBef>
                  <a:spcPct val="0"/>
                </a:spcBef>
                <a:spcAft>
                  <a:spcPct val="0"/>
                </a:spcAft>
                <a:defRPr sz="1000" b="1" kern="1200">
                  <a:solidFill>
                    <a:schemeClr val="tx2"/>
                  </a:solidFill>
                  <a:latin typeface="Arial" charset="0"/>
                  <a:ea typeface="+mn-ea"/>
                  <a:cs typeface="+mn-cs"/>
                </a:defRPr>
              </a:lvl4pPr>
              <a:lvl5pPr marL="1828800" algn="l" rtl="0" fontAlgn="base">
                <a:spcBef>
                  <a:spcPct val="0"/>
                </a:spcBef>
                <a:spcAft>
                  <a:spcPct val="0"/>
                </a:spcAft>
                <a:defRPr sz="1000" b="1" kern="1200">
                  <a:solidFill>
                    <a:schemeClr val="tx2"/>
                  </a:solidFill>
                  <a:latin typeface="Arial" charset="0"/>
                  <a:ea typeface="+mn-ea"/>
                  <a:cs typeface="+mn-cs"/>
                </a:defRPr>
              </a:lvl5pPr>
              <a:lvl6pPr marL="2286000" algn="l" defTabSz="914400" rtl="0" eaLnBrk="1" latinLnBrk="0" hangingPunct="1">
                <a:defRPr sz="1000" b="1" kern="1200">
                  <a:solidFill>
                    <a:schemeClr val="tx2"/>
                  </a:solidFill>
                  <a:latin typeface="Arial" charset="0"/>
                  <a:ea typeface="+mn-ea"/>
                  <a:cs typeface="+mn-cs"/>
                </a:defRPr>
              </a:lvl6pPr>
              <a:lvl7pPr marL="2743200" algn="l" defTabSz="914400" rtl="0" eaLnBrk="1" latinLnBrk="0" hangingPunct="1">
                <a:defRPr sz="1000" b="1" kern="1200">
                  <a:solidFill>
                    <a:schemeClr val="tx2"/>
                  </a:solidFill>
                  <a:latin typeface="Arial" charset="0"/>
                  <a:ea typeface="+mn-ea"/>
                  <a:cs typeface="+mn-cs"/>
                </a:defRPr>
              </a:lvl7pPr>
              <a:lvl8pPr marL="3200400" algn="l" defTabSz="914400" rtl="0" eaLnBrk="1" latinLnBrk="0" hangingPunct="1">
                <a:defRPr sz="1000" b="1" kern="1200">
                  <a:solidFill>
                    <a:schemeClr val="tx2"/>
                  </a:solidFill>
                  <a:latin typeface="Arial" charset="0"/>
                  <a:ea typeface="+mn-ea"/>
                  <a:cs typeface="+mn-cs"/>
                </a:defRPr>
              </a:lvl8pPr>
              <a:lvl9pPr marL="3657600" algn="l" defTabSz="914400" rtl="0" eaLnBrk="1" latinLnBrk="0" hangingPunct="1">
                <a:defRPr sz="1000" b="1" kern="1200">
                  <a:solidFill>
                    <a:schemeClr val="tx2"/>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BD84EA15-9A28-4ACE-87F6-6B5E13AA957C}" type="slidenum">
                <a:rPr kumimoji="0" lang="en-US" sz="1050" b="1" i="0" u="none" strike="noStrike" kern="1200" cap="none" spc="0" normalizeH="0" baseline="0" noProof="0" smtClean="0">
                  <a:ln>
                    <a:noFill/>
                  </a:ln>
                  <a:solidFill>
                    <a:sysClr val="windowText" lastClr="000000">
                      <a:lumMod val="50000"/>
                      <a:lumOff val="50000"/>
                    </a:sys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en-US" sz="1050" b="1" i="0" u="none" strike="noStrike" kern="1200" cap="none" spc="0" normalizeH="0" baseline="0" noProof="0">
                <a:ln>
                  <a:noFill/>
                </a:ln>
                <a:solidFill>
                  <a:sysClr val="windowText" lastClr="000000">
                    <a:lumMod val="50000"/>
                    <a:lumOff val="50000"/>
                  </a:sysClr>
                </a:solidFill>
                <a:effectLst/>
                <a:uLnTx/>
                <a:uFillTx/>
                <a:latin typeface="Arial" charset="0"/>
                <a:ea typeface="+mn-ea"/>
                <a:cs typeface="+mn-cs"/>
              </a:endParaRPr>
            </a:p>
          </p:txBody>
        </p:sp>
        <p:pic>
          <p:nvPicPr>
            <p:cNvPr id="5" name="Picture 7" descr="050638">
              <a:extLst>
                <a:ext uri="{FF2B5EF4-FFF2-40B4-BE49-F238E27FC236}">
                  <a16:creationId xmlns:a16="http://schemas.microsoft.com/office/drawing/2014/main" id="{0F2305B4-B51D-49EE-237D-E3CE5EDB1380}"/>
                </a:ext>
              </a:extLst>
            </p:cNvPr>
            <p:cNvPicPr>
              <a:picLocks noChangeAspect="1" noChangeArrowheads="1"/>
            </p:cNvPicPr>
            <p:nvPr/>
          </p:nvPicPr>
          <p:blipFill>
            <a:blip r:embed="rId3" cstate="print"/>
            <a:srcRect/>
            <a:stretch>
              <a:fillRect/>
            </a:stretch>
          </p:blipFill>
          <p:spPr bwMode="auto">
            <a:xfrm>
              <a:off x="845389" y="1966694"/>
              <a:ext cx="1089025" cy="1724025"/>
            </a:xfrm>
            <a:prstGeom prst="rect">
              <a:avLst/>
            </a:prstGeom>
            <a:noFill/>
            <a:ln w="9525">
              <a:noFill/>
              <a:miter lim="800000"/>
              <a:headEnd/>
              <a:tailEnd/>
            </a:ln>
          </p:spPr>
        </p:pic>
        <p:pic>
          <p:nvPicPr>
            <p:cNvPr id="6" name="Picture 17" descr="trashliner_ic">
              <a:extLst>
                <a:ext uri="{FF2B5EF4-FFF2-40B4-BE49-F238E27FC236}">
                  <a16:creationId xmlns:a16="http://schemas.microsoft.com/office/drawing/2014/main" id="{386256DE-9C4E-1F32-D3AD-FC268C908CB0}"/>
                </a:ext>
              </a:extLst>
            </p:cNvPr>
            <p:cNvPicPr>
              <a:picLocks noChangeAspect="1" noChangeArrowheads="1"/>
            </p:cNvPicPr>
            <p:nvPr/>
          </p:nvPicPr>
          <p:blipFill>
            <a:blip r:embed="rId4" cstate="print"/>
            <a:srcRect/>
            <a:stretch>
              <a:fillRect/>
            </a:stretch>
          </p:blipFill>
          <p:spPr bwMode="auto">
            <a:xfrm>
              <a:off x="1295400" y="5181600"/>
              <a:ext cx="2057400" cy="1284288"/>
            </a:xfrm>
            <a:prstGeom prst="rect">
              <a:avLst/>
            </a:prstGeom>
            <a:noFill/>
            <a:ln w="9525">
              <a:noFill/>
              <a:miter lim="800000"/>
              <a:headEnd/>
              <a:tailEnd/>
            </a:ln>
          </p:spPr>
        </p:pic>
        <p:sp>
          <p:nvSpPr>
            <p:cNvPr id="7" name="Rectangle 22">
              <a:extLst>
                <a:ext uri="{FF2B5EF4-FFF2-40B4-BE49-F238E27FC236}">
                  <a16:creationId xmlns:a16="http://schemas.microsoft.com/office/drawing/2014/main" id="{DEE282BB-1575-802F-F793-DB83678B19F7}"/>
                </a:ext>
              </a:extLst>
            </p:cNvPr>
            <p:cNvSpPr>
              <a:spLocks noChangeArrowheads="1"/>
            </p:cNvSpPr>
            <p:nvPr/>
          </p:nvSpPr>
          <p:spPr bwMode="auto">
            <a:xfrm>
              <a:off x="2947359" y="3870855"/>
              <a:ext cx="3120996" cy="1077218"/>
            </a:xfrm>
            <a:prstGeom prst="rect">
              <a:avLst/>
            </a:prstGeom>
            <a:noFill/>
            <a:ln w="9525" algn="ctr">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ANYTHING THAT CAN PUNCTURE A GARBAGE BAG MUST GO</a:t>
              </a:r>
              <a:r>
                <a:rPr kumimoji="0" lang="en-US" sz="1600" i="0" u="none" strike="noStrike" kern="0" cap="none" spc="0" normalizeH="0" noProof="0" dirty="0">
                  <a:ln>
                    <a:noFill/>
                  </a:ln>
                  <a:solidFill>
                    <a:sysClr val="windowText" lastClr="000000"/>
                  </a:solidFill>
                  <a:effectLst/>
                  <a:uLnTx/>
                  <a:uFillTx/>
                  <a:latin typeface="Calibri" panose="020F0502020204030204" pitchFamily="34" charset="0"/>
                  <a:cs typeface="Calibri" panose="020F0502020204030204" pitchFamily="34" charset="0"/>
                </a:rPr>
                <a:t> INTO A SHARPS CONTAINER (PIPET TIPS RAZORS ETC..)</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8" name="Rectangle 24">
              <a:extLst>
                <a:ext uri="{FF2B5EF4-FFF2-40B4-BE49-F238E27FC236}">
                  <a16:creationId xmlns:a16="http://schemas.microsoft.com/office/drawing/2014/main" id="{5E293657-9E3E-D280-2926-77C493D449EA}"/>
                </a:ext>
              </a:extLst>
            </p:cNvPr>
            <p:cNvSpPr>
              <a:spLocks noChangeArrowheads="1"/>
            </p:cNvSpPr>
            <p:nvPr/>
          </p:nvSpPr>
          <p:spPr bwMode="auto">
            <a:xfrm>
              <a:off x="1066800" y="5029200"/>
              <a:ext cx="6858000" cy="1600200"/>
            </a:xfrm>
            <a:prstGeom prst="rect">
              <a:avLst/>
            </a:prstGeom>
            <a:noFill/>
            <a:ln w="9525" algn="ctr">
              <a:solidFill>
                <a:sysClr val="windowText" lastClr="000000"/>
              </a:solidFill>
              <a:miter lim="800000"/>
              <a:headEnd/>
              <a:tailEnd/>
            </a:ln>
          </p:spPr>
          <p:txBody>
            <a:bodyPr wrap="none" anchor="ct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25">
              <a:extLst>
                <a:ext uri="{FF2B5EF4-FFF2-40B4-BE49-F238E27FC236}">
                  <a16:creationId xmlns:a16="http://schemas.microsoft.com/office/drawing/2014/main" id="{49D5A015-E922-5436-FDB6-C5DEF7E0966F}"/>
                </a:ext>
              </a:extLst>
            </p:cNvPr>
            <p:cNvSpPr>
              <a:spLocks noChangeArrowheads="1"/>
            </p:cNvSpPr>
            <p:nvPr/>
          </p:nvSpPr>
          <p:spPr bwMode="auto">
            <a:xfrm>
              <a:off x="3695700" y="5394217"/>
              <a:ext cx="3886200" cy="954107"/>
            </a:xfrm>
            <a:prstGeom prst="rect">
              <a:avLst/>
            </a:prstGeom>
            <a:noFill/>
            <a:ln w="9525" algn="ctr">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GENERAL TRASH</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Paper, gloves etc. No biological material No sharps!</a:t>
              </a:r>
            </a:p>
          </p:txBody>
        </p:sp>
        <p:pic>
          <p:nvPicPr>
            <p:cNvPr id="10" name="Picture 2">
              <a:extLst>
                <a:ext uri="{FF2B5EF4-FFF2-40B4-BE49-F238E27FC236}">
                  <a16:creationId xmlns:a16="http://schemas.microsoft.com/office/drawing/2014/main" id="{C4F99252-C9AA-00D1-E2FD-3D12F7940A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4787" y="1435327"/>
              <a:ext cx="1819275" cy="2274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21">
              <a:extLst>
                <a:ext uri="{FF2B5EF4-FFF2-40B4-BE49-F238E27FC236}">
                  <a16:creationId xmlns:a16="http://schemas.microsoft.com/office/drawing/2014/main" id="{24CA5B93-B6C6-3FED-30A6-9DC1B90EF4D9}"/>
                </a:ext>
              </a:extLst>
            </p:cNvPr>
            <p:cNvSpPr txBox="1">
              <a:spLocks noChangeArrowheads="1"/>
            </p:cNvSpPr>
            <p:nvPr/>
          </p:nvSpPr>
          <p:spPr bwMode="auto">
            <a:xfrm>
              <a:off x="232756" y="3886200"/>
              <a:ext cx="2514600" cy="584775"/>
            </a:xfrm>
            <a:prstGeom prst="rect">
              <a:avLst/>
            </a:prstGeom>
            <a:noFill/>
            <a:ln w="9525" algn="ctr">
              <a:noFill/>
              <a:miter lim="800000"/>
              <a:headEnd/>
              <a:tailEnd/>
            </a:ln>
          </p:spPr>
          <p:txBody>
            <a:bodyPr>
              <a:spAutoFit/>
            </a:bodyPr>
            <a:lstStyle/>
            <a:p>
              <a:pPr>
                <a:spcBef>
                  <a:spcPct val="50000"/>
                </a:spcBef>
              </a:pPr>
              <a:r>
                <a:rPr lang="en-US" sz="1600" dirty="0">
                  <a:latin typeface="Calibri" panose="020F0502020204030204" pitchFamily="34" charset="0"/>
                  <a:cs typeface="Calibri" panose="020F0502020204030204" pitchFamily="34" charset="0"/>
                </a:rPr>
                <a:t>BROKEN GLASS ONLY!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No biological material</a:t>
              </a:r>
            </a:p>
          </p:txBody>
        </p:sp>
        <p:pic>
          <p:nvPicPr>
            <p:cNvPr id="12" name="Picture 2" descr="https://encrypted-tbn3.gstatic.com/images?q=tbn:ANd9GcSeM8temWmJnnkcIxpUbRDe3Uv6Bk4XdrCL5LqVQ-43OwWYdamN">
              <a:extLst>
                <a:ext uri="{FF2B5EF4-FFF2-40B4-BE49-F238E27FC236}">
                  <a16:creationId xmlns:a16="http://schemas.microsoft.com/office/drawing/2014/main" id="{EFCEA212-87BC-F02E-7E85-8597F3B38CFF}"/>
                </a:ext>
              </a:extLst>
            </p:cNvPr>
            <p:cNvPicPr>
              <a:picLocks noChangeAspect="1" noChangeArrowheads="1"/>
            </p:cNvPicPr>
            <p:nvPr/>
          </p:nvPicPr>
          <p:blipFill>
            <a:blip r:embed="rId6" cstate="print"/>
            <a:srcRect/>
            <a:stretch>
              <a:fillRect/>
            </a:stretch>
          </p:blipFill>
          <p:spPr bwMode="auto">
            <a:xfrm>
              <a:off x="3352800" y="1811867"/>
              <a:ext cx="2095500" cy="1895476"/>
            </a:xfrm>
            <a:prstGeom prst="rect">
              <a:avLst/>
            </a:prstGeom>
            <a:noFill/>
          </p:spPr>
        </p:pic>
        <p:sp>
          <p:nvSpPr>
            <p:cNvPr id="13" name="TextBox 12">
              <a:extLst>
                <a:ext uri="{FF2B5EF4-FFF2-40B4-BE49-F238E27FC236}">
                  <a16:creationId xmlns:a16="http://schemas.microsoft.com/office/drawing/2014/main" id="{151C1851-6A0B-8A5B-BF83-06A4E0DB1D19}"/>
                </a:ext>
              </a:extLst>
            </p:cNvPr>
            <p:cNvSpPr txBox="1"/>
            <p:nvPr/>
          </p:nvSpPr>
          <p:spPr>
            <a:xfrm>
              <a:off x="6593520" y="3835569"/>
              <a:ext cx="1976760"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Uranyl Acetate Waste</a:t>
              </a:r>
            </a:p>
          </p:txBody>
        </p:sp>
      </p:grpSp>
    </p:spTree>
    <p:extLst>
      <p:ext uri="{BB962C8B-B14F-4D97-AF65-F5344CB8AC3E}">
        <p14:creationId xmlns:p14="http://schemas.microsoft.com/office/powerpoint/2010/main" val="4000616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9D46008-0655-6ED5-F209-61B78669BAB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301C57D-6C82-98FA-1B60-9F42DF94DF39}"/>
              </a:ext>
            </a:extLst>
          </p:cNvPr>
          <p:cNvSpPr txBox="1"/>
          <p:nvPr/>
        </p:nvSpPr>
        <p:spPr>
          <a:xfrm>
            <a:off x="1457864" y="1097280"/>
            <a:ext cx="9195759" cy="3970318"/>
          </a:xfrm>
          <a:prstGeom prst="rect">
            <a:avLst/>
          </a:prstGeom>
          <a:noFill/>
        </p:spPr>
        <p:txBody>
          <a:bodyPr wrap="square" rtlCol="0">
            <a:spAutoFit/>
          </a:bodyPr>
          <a:lstStyle/>
          <a:p>
            <a:r>
              <a:rPr lang="en-US" sz="2000" b="1" kern="0" dirty="0">
                <a:solidFill>
                  <a:sysClr val="windowText" lastClr="000000"/>
                </a:solidFill>
                <a:latin typeface="Calibri" panose="020F0502020204030204" pitchFamily="34" charset="0"/>
                <a:cs typeface="Calibri" panose="020F0502020204030204" pitchFamily="34" charset="0"/>
              </a:rPr>
              <a:t>CCMR Preparation Lab – Chemicals</a:t>
            </a:r>
            <a:endParaRPr lang="en-US" sz="2000" b="1" dirty="0">
              <a:latin typeface="Calibri" panose="020F0502020204030204" pitchFamily="34" charset="0"/>
              <a:cs typeface="Calibri" panose="020F0502020204030204" pitchFamily="34" charset="0"/>
            </a:endParaRPr>
          </a:p>
          <a:p>
            <a:endParaRPr lang="en-US" sz="1600" b="1" kern="0" dirty="0">
              <a:solidFill>
                <a:sysClr val="windowText" lastClr="000000"/>
              </a:solidFill>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If you use any hazardous/corrosive chemicals use an apron/lab coat.</a:t>
            </a:r>
          </a:p>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Always have the fume hood sash in the proper working position.</a:t>
            </a:r>
          </a:p>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Use solvents in the solvent hood and acid/bases in the corrosive hood.</a:t>
            </a:r>
          </a:p>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If you must use acids/bases and organic solvent together, use the most appropriate hood (depending on the type of hazard).</a:t>
            </a:r>
          </a:p>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Osmium Tetroxide, and Ruthenium Tetroxide are </a:t>
            </a:r>
            <a:r>
              <a:rPr lang="en-US" sz="1600" b="1" u="sng" dirty="0">
                <a:solidFill>
                  <a:srgbClr val="FF0000"/>
                </a:solidFill>
                <a:latin typeface="Calibri" panose="020F0502020204030204" pitchFamily="34" charset="0"/>
                <a:cs typeface="Calibri" panose="020F0502020204030204" pitchFamily="34" charset="0"/>
              </a:rPr>
              <a:t>ONLY</a:t>
            </a:r>
            <a:r>
              <a:rPr lang="en-US" sz="1600" dirty="0">
                <a:solidFill>
                  <a:srgbClr val="FF0000"/>
                </a:solidFill>
                <a:latin typeface="Calibri" panose="020F0502020204030204" pitchFamily="34" charset="0"/>
                <a:cs typeface="Calibri" panose="020F0502020204030204" pitchFamily="34" charset="0"/>
              </a:rPr>
              <a:t> </a:t>
            </a:r>
            <a:r>
              <a:rPr kumimoji="0" lang="en-US" sz="16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to be used </a:t>
            </a:r>
            <a:r>
              <a:rPr lang="en-US" sz="1600" dirty="0">
                <a:solidFill>
                  <a:srgbClr val="FF0000"/>
                </a:solidFill>
                <a:latin typeface="Calibri" panose="020F0502020204030204" pitchFamily="34" charset="0"/>
                <a:cs typeface="Calibri" panose="020F0502020204030204" pitchFamily="34" charset="0"/>
              </a:rPr>
              <a:t>by trained users in </a:t>
            </a:r>
            <a:r>
              <a:rPr kumimoji="0" lang="en-US" sz="16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the appropriately labeled hood. You are required inform other users in the lab when you are using these chemicals</a:t>
            </a:r>
          </a:p>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All chemicals must be properly labeled with the</a:t>
            </a:r>
            <a:r>
              <a:rPr kumimoji="0" lang="en-US" sz="1600" b="0" i="0" u="none" strike="noStrike" kern="0" cap="none" spc="0" normalizeH="0" noProof="0" dirty="0">
                <a:ln>
                  <a:noFill/>
                </a:ln>
                <a:solidFill>
                  <a:srgbClr val="FF0000"/>
                </a:solidFill>
                <a:effectLst/>
                <a:uLnTx/>
                <a:uFillTx/>
                <a:latin typeface="Calibri" panose="020F0502020204030204" pitchFamily="34" charset="0"/>
                <a:cs typeface="Calibri" panose="020F0502020204030204" pitchFamily="34" charset="0"/>
              </a:rPr>
              <a:t> chemical name, date and your name. Chemicals not labeled will be disposed of without notice</a:t>
            </a:r>
          </a:p>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MSDS sheets are on each desktop</a:t>
            </a:r>
            <a:r>
              <a:rPr kumimoji="0" lang="en-US" sz="1600" b="0" i="0" u="none" strike="noStrike" kern="0" cap="none" spc="0" normalizeH="0" noProof="0" dirty="0">
                <a:ln>
                  <a:noFill/>
                </a:ln>
                <a:solidFill>
                  <a:srgbClr val="FF0000"/>
                </a:solidFill>
                <a:effectLst/>
                <a:uLnTx/>
                <a:uFillTx/>
                <a:latin typeface="Calibri" panose="020F0502020204030204" pitchFamily="34" charset="0"/>
                <a:cs typeface="Calibri" panose="020F0502020204030204" pitchFamily="34" charset="0"/>
              </a:rPr>
              <a:t> along with the chemical hygiene plan and a list of chemicals</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5660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4BDDF0-435B-3226-5140-23D19B01A27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A4F69E2-FADC-2327-95BF-964EAAB11D2D}"/>
              </a:ext>
            </a:extLst>
          </p:cNvPr>
          <p:cNvSpPr txBox="1"/>
          <p:nvPr/>
        </p:nvSpPr>
        <p:spPr>
          <a:xfrm>
            <a:off x="1457865" y="1097280"/>
            <a:ext cx="4313207" cy="5262979"/>
          </a:xfrm>
          <a:prstGeom prst="rect">
            <a:avLst/>
          </a:prstGeom>
          <a:noFill/>
        </p:spPr>
        <p:txBody>
          <a:bodyPr wrap="square" rtlCol="0">
            <a:spAutoFit/>
          </a:bodyPr>
          <a:lstStyle/>
          <a:p>
            <a:r>
              <a:rPr lang="en-US" sz="2000" b="1" kern="0" dirty="0">
                <a:solidFill>
                  <a:sysClr val="windowText" lastClr="000000"/>
                </a:solidFill>
                <a:latin typeface="Calibri" panose="020F0502020204030204" pitchFamily="34" charset="0"/>
                <a:cs typeface="Calibri" panose="020F0502020204030204" pitchFamily="34" charset="0"/>
              </a:rPr>
              <a:t>CCMR Preparation Lab – Chemical Waste</a:t>
            </a:r>
            <a:endParaRPr lang="en-US" sz="1600" b="1" kern="0" dirty="0">
              <a:solidFill>
                <a:sysClr val="windowText" lastClr="000000"/>
              </a:solidFill>
              <a:latin typeface="Calibri" panose="020F0502020204030204" pitchFamily="34" charset="0"/>
              <a:cs typeface="Calibri" panose="020F0502020204030204" pitchFamily="34" charset="0"/>
            </a:endParaRPr>
          </a:p>
          <a:p>
            <a:pPr algn="l">
              <a:spcBef>
                <a:spcPct val="50000"/>
              </a:spcBef>
            </a:pPr>
            <a:r>
              <a:rPr lang="en-US" sz="1600" b="1" u="sng" dirty="0">
                <a:latin typeface="Calibri" panose="020F0502020204030204" pitchFamily="34" charset="0"/>
                <a:cs typeface="Calibri" panose="020F0502020204030204" pitchFamily="34" charset="0"/>
              </a:rPr>
              <a:t>Organic Solvents</a:t>
            </a:r>
          </a:p>
          <a:p>
            <a:pPr algn="l">
              <a:spcBef>
                <a:spcPct val="50000"/>
              </a:spcBef>
            </a:pPr>
            <a:r>
              <a:rPr lang="en-US" sz="1600" dirty="0">
                <a:latin typeface="Calibri" panose="020F0502020204030204" pitchFamily="34" charset="0"/>
                <a:cs typeface="Calibri" panose="020F0502020204030204" pitchFamily="34" charset="0"/>
              </a:rPr>
              <a:t>There are labeled waste containers in the fume hoods. The bottles have a specific label for each classification of solvent</a:t>
            </a:r>
          </a:p>
          <a:p>
            <a:pPr algn="l">
              <a:spcBef>
                <a:spcPct val="50000"/>
              </a:spcBef>
            </a:pPr>
            <a:endParaRPr lang="en-US" sz="1600" dirty="0">
              <a:latin typeface="Calibri" panose="020F0502020204030204" pitchFamily="34" charset="0"/>
              <a:cs typeface="Calibri" panose="020F0502020204030204" pitchFamily="34" charset="0"/>
            </a:endParaRPr>
          </a:p>
          <a:p>
            <a:pPr algn="l"/>
            <a:r>
              <a:rPr lang="en-US" sz="1600" b="1" u="sng" dirty="0">
                <a:latin typeface="Calibri" panose="020F0502020204030204" pitchFamily="34" charset="0"/>
                <a:cs typeface="Calibri" panose="020F0502020204030204" pitchFamily="34" charset="0"/>
              </a:rPr>
              <a:t>Acids and Bases</a:t>
            </a:r>
          </a:p>
          <a:p>
            <a:pPr algn="l"/>
            <a:r>
              <a:rPr lang="en-US" sz="1600" dirty="0">
                <a:latin typeface="Calibri" panose="020F0502020204030204" pitchFamily="34" charset="0"/>
                <a:cs typeface="Calibri" panose="020F0502020204030204" pitchFamily="34" charset="0"/>
              </a:rPr>
              <a:t>Put ANY acid or base waste into the appropriate waste container (found under the hood). </a:t>
            </a:r>
          </a:p>
          <a:p>
            <a:pPr algn="l"/>
            <a:endParaRPr lang="en-US" sz="1600" dirty="0">
              <a:latin typeface="Calibri" panose="020F0502020204030204" pitchFamily="34" charset="0"/>
              <a:cs typeface="Calibri" panose="020F0502020204030204" pitchFamily="34" charset="0"/>
            </a:endParaRPr>
          </a:p>
          <a:p>
            <a:pPr algn="l"/>
            <a:r>
              <a:rPr lang="en-US" sz="1600" b="1" u="sng" dirty="0">
                <a:latin typeface="Calibri" panose="020F0502020204030204" pitchFamily="34" charset="0"/>
                <a:cs typeface="Calibri" panose="020F0502020204030204" pitchFamily="34" charset="0"/>
              </a:rPr>
              <a:t>Other waste chemicals</a:t>
            </a:r>
            <a:endParaRPr lang="en-US" sz="1600" b="1" dirty="0">
              <a:latin typeface="Calibri" panose="020F0502020204030204" pitchFamily="34" charset="0"/>
              <a:cs typeface="Calibri" panose="020F0502020204030204" pitchFamily="34" charset="0"/>
            </a:endParaRPr>
          </a:p>
          <a:p>
            <a:pPr algn="l"/>
            <a:r>
              <a:rPr lang="en-US" sz="1600" dirty="0">
                <a:latin typeface="Calibri" panose="020F0502020204030204" pitchFamily="34" charset="0"/>
                <a:cs typeface="Calibri" panose="020F0502020204030204" pitchFamily="34" charset="0"/>
              </a:rPr>
              <a:t>If there is a need to collect a specific type of chemical that cannot be discarded in any existing waste bottle, please notify staff and we will make a waste bottle for that class of chemical.</a:t>
            </a:r>
          </a:p>
          <a:p>
            <a:pPr algn="l"/>
            <a:endParaRPr lang="en-US" sz="1600" dirty="0">
              <a:latin typeface="Calibri" panose="020F0502020204030204" pitchFamily="34" charset="0"/>
              <a:cs typeface="Calibri" panose="020F0502020204030204" pitchFamily="34" charset="0"/>
            </a:endParaRPr>
          </a:p>
          <a:p>
            <a:pPr algn="l"/>
            <a:r>
              <a:rPr lang="en-US" sz="1600" b="1" dirty="0">
                <a:latin typeface="Calibri" panose="020F0502020204030204" pitchFamily="34" charset="0"/>
                <a:cs typeface="Calibri" panose="020F0502020204030204" pitchFamily="34" charset="0"/>
              </a:rPr>
              <a:t>MSDS sheets and the lab safety manual are located on each lab computer</a:t>
            </a:r>
          </a:p>
        </p:txBody>
      </p:sp>
      <p:pic>
        <p:nvPicPr>
          <p:cNvPr id="3" name="Picture 8">
            <a:extLst>
              <a:ext uri="{FF2B5EF4-FFF2-40B4-BE49-F238E27FC236}">
                <a16:creationId xmlns:a16="http://schemas.microsoft.com/office/drawing/2014/main" id="{312DF3AF-1B93-EB7B-1C03-5C7C6D93AD9D}"/>
              </a:ext>
            </a:extLst>
          </p:cNvPr>
          <p:cNvPicPr>
            <a:picLocks noChangeAspect="1" noChangeArrowheads="1"/>
          </p:cNvPicPr>
          <p:nvPr/>
        </p:nvPicPr>
        <p:blipFill>
          <a:blip r:embed="rId3" cstate="print"/>
          <a:srcRect/>
          <a:stretch>
            <a:fillRect/>
          </a:stretch>
        </p:blipFill>
        <p:spPr bwMode="auto">
          <a:xfrm>
            <a:off x="6517074" y="1290334"/>
            <a:ext cx="3923593" cy="2565800"/>
          </a:xfrm>
          <a:prstGeom prst="rect">
            <a:avLst/>
          </a:prstGeom>
          <a:noFill/>
          <a:ln w="9525" algn="ctr">
            <a:noFill/>
            <a:miter lim="800000"/>
            <a:headEnd/>
            <a:tailEnd/>
          </a:ln>
        </p:spPr>
      </p:pic>
      <p:sp>
        <p:nvSpPr>
          <p:cNvPr id="4" name="TextBox 3">
            <a:extLst>
              <a:ext uri="{FF2B5EF4-FFF2-40B4-BE49-F238E27FC236}">
                <a16:creationId xmlns:a16="http://schemas.microsoft.com/office/drawing/2014/main" id="{79D1EAFA-ACC4-141B-3C83-6846886840FD}"/>
              </a:ext>
            </a:extLst>
          </p:cNvPr>
          <p:cNvSpPr txBox="1"/>
          <p:nvPr/>
        </p:nvSpPr>
        <p:spPr>
          <a:xfrm>
            <a:off x="6517074" y="4421267"/>
            <a:ext cx="4106115" cy="1938992"/>
          </a:xfrm>
          <a:prstGeom prst="rect">
            <a:avLst/>
          </a:prstGeom>
          <a:noFill/>
        </p:spPr>
        <p:txBody>
          <a:bodyPr wrap="square">
            <a:spAutoFit/>
          </a:bodyPr>
          <a:lstStyle/>
          <a:p>
            <a:pPr>
              <a:spcBef>
                <a:spcPct val="50000"/>
              </a:spcBef>
            </a:pPr>
            <a:r>
              <a:rPr lang="en-US" sz="1600" b="1" u="sng" dirty="0">
                <a:latin typeface="Calibri" panose="020F0502020204030204" pitchFamily="34" charset="0"/>
                <a:cs typeface="Calibri" panose="020F0502020204030204" pitchFamily="34" charset="0"/>
              </a:rPr>
              <a:t>For all waste:</a:t>
            </a:r>
          </a:p>
          <a:p>
            <a:pPr>
              <a:spcBef>
                <a:spcPct val="50000"/>
              </a:spcBef>
            </a:pPr>
            <a:r>
              <a:rPr lang="en-US" sz="1600" dirty="0">
                <a:latin typeface="Calibri" panose="020F0502020204030204" pitchFamily="34" charset="0"/>
                <a:cs typeface="Calibri" panose="020F0502020204030204" pitchFamily="34" charset="0"/>
              </a:rPr>
              <a:t>Fill the bottles to ~ the marked line, when filled to this level put them in the back of the hood in the spill containment  box</a:t>
            </a:r>
          </a:p>
          <a:p>
            <a:pPr algn="just"/>
            <a:endParaRPr lang="en-US" sz="1600" dirty="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rPr>
              <a:t>When a bottle is full to the line, let the facility manager know as soon as possible.</a:t>
            </a:r>
          </a:p>
        </p:txBody>
      </p:sp>
    </p:spTree>
    <p:extLst>
      <p:ext uri="{BB962C8B-B14F-4D97-AF65-F5344CB8AC3E}">
        <p14:creationId xmlns:p14="http://schemas.microsoft.com/office/powerpoint/2010/main" val="3148339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16B138-5229-E77A-9DB0-FD839D8A24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072D635-F152-963B-9169-49D66DF95122}"/>
              </a:ext>
            </a:extLst>
          </p:cNvPr>
          <p:cNvSpPr txBox="1"/>
          <p:nvPr/>
        </p:nvSpPr>
        <p:spPr>
          <a:xfrm>
            <a:off x="1414732" y="1097280"/>
            <a:ext cx="9454551" cy="1661993"/>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CCMR Facility Access Form</a:t>
            </a:r>
          </a:p>
          <a:p>
            <a:endParaRPr lang="en-US" b="1"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Please go to the link below to download the pdf form which you can provide to the appropriate facility staff</a:t>
            </a:r>
          </a:p>
          <a:p>
            <a:endParaRPr lang="en-US" sz="1600" b="1"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hlinkClick r:id="rId3"/>
              </a:rPr>
              <a:t>http://www.ccmr.cornell.edu/ccmraccessform/</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8908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EE1510-3191-A373-8EE8-32C49C8DCBF1}"/>
              </a:ext>
            </a:extLst>
          </p:cNvPr>
          <p:cNvSpPr txBox="1"/>
          <p:nvPr/>
        </p:nvSpPr>
        <p:spPr>
          <a:xfrm>
            <a:off x="1431985" y="950631"/>
            <a:ext cx="9566694" cy="3354765"/>
          </a:xfrm>
          <a:prstGeom prst="rect">
            <a:avLst/>
          </a:prstGeom>
          <a:noFill/>
        </p:spPr>
        <p:txBody>
          <a:bodyPr wrap="square">
            <a:spAutoFit/>
          </a:bodyPr>
          <a:lstStyle/>
          <a:p>
            <a:pPr algn="just"/>
            <a:r>
              <a:rPr lang="en-US" sz="2000" b="1" dirty="0">
                <a:latin typeface="Calibri" panose="020F0502020204030204" pitchFamily="34" charset="0"/>
                <a:cs typeface="Calibri" panose="020F0502020204030204" pitchFamily="34" charset="0"/>
              </a:rPr>
              <a:t>Acknowledging the facility</a:t>
            </a:r>
          </a:p>
          <a:p>
            <a:pPr algn="just">
              <a:buNone/>
            </a:pPr>
            <a:endParaRPr lang="en-US" sz="1600" b="0" dirty="0">
              <a:solidFill>
                <a:schemeClr val="tx1"/>
              </a:solidFill>
              <a:latin typeface="Calibri" panose="020F0502020204030204" pitchFamily="34" charset="0"/>
              <a:cs typeface="Calibri" panose="020F0502020204030204" pitchFamily="34" charset="0"/>
            </a:endParaRPr>
          </a:p>
          <a:p>
            <a:pPr algn="just">
              <a:buNone/>
            </a:pPr>
            <a:r>
              <a:rPr lang="en-US" sz="1600" b="0" dirty="0">
                <a:solidFill>
                  <a:schemeClr val="tx1"/>
                </a:solidFill>
                <a:latin typeface="Calibri" panose="020F0502020204030204" pitchFamily="34" charset="0"/>
                <a:cs typeface="Calibri" panose="020F0502020204030204" pitchFamily="34" charset="0"/>
              </a:rPr>
              <a:t>Please remember to properly acknowledge use of the CCMR Facilities in your presentations, publications, and conference proceedings. </a:t>
            </a:r>
            <a:r>
              <a:rPr lang="en-US" sz="1600" dirty="0">
                <a:solidFill>
                  <a:schemeClr val="tx1"/>
                </a:solidFill>
                <a:latin typeface="Calibri" panose="020F0502020204030204" pitchFamily="34" charset="0"/>
                <a:cs typeface="Calibri" panose="020F0502020204030204" pitchFamily="34" charset="0"/>
              </a:rPr>
              <a:t>The inclusion of grant numbers in publications is vital for agreements with funding agencies, as publications are searchable (e.g., in </a:t>
            </a:r>
            <a:r>
              <a:rPr lang="en-US" sz="1600" i="1" dirty="0">
                <a:solidFill>
                  <a:schemeClr val="tx1"/>
                </a:solidFill>
                <a:latin typeface="Calibri" panose="020F0502020204030204" pitchFamily="34" charset="0"/>
                <a:cs typeface="Calibri" panose="020F0502020204030204" pitchFamily="34" charset="0"/>
              </a:rPr>
              <a:t>Web of Science, Google Scholar</a:t>
            </a:r>
            <a:r>
              <a:rPr lang="en-US" sz="1600" dirty="0">
                <a:solidFill>
                  <a:schemeClr val="tx1"/>
                </a:solidFill>
                <a:latin typeface="Calibri" panose="020F0502020204030204" pitchFamily="34" charset="0"/>
                <a:cs typeface="Calibri" panose="020F0502020204030204" pitchFamily="34" charset="0"/>
              </a:rPr>
              <a:t>). </a:t>
            </a:r>
          </a:p>
          <a:p>
            <a:pPr algn="just">
              <a:buNone/>
            </a:pPr>
            <a:endParaRPr lang="en-US" sz="1600" dirty="0">
              <a:solidFill>
                <a:schemeClr val="tx1"/>
              </a:solidFill>
              <a:latin typeface="Calibri" panose="020F0502020204030204" pitchFamily="34" charset="0"/>
              <a:cs typeface="Calibri" panose="020F0502020204030204" pitchFamily="34" charset="0"/>
            </a:endParaRPr>
          </a:p>
          <a:p>
            <a:pPr algn="just">
              <a:buNone/>
            </a:pPr>
            <a:r>
              <a:rPr lang="en-US" sz="1600" dirty="0">
                <a:solidFill>
                  <a:schemeClr val="tx1"/>
                </a:solidFill>
                <a:latin typeface="Calibri" panose="020F0502020204030204" pitchFamily="34" charset="0"/>
                <a:cs typeface="Calibri" panose="020F0502020204030204" pitchFamily="34" charset="0"/>
              </a:rPr>
              <a:t>The CCMR reminds researchers preparing to publish results to consider journal guidelines for determining co-authorship. This generally includes substantial/significant contributions to experiment design, data acquisition, analysis and interpretation. </a:t>
            </a:r>
          </a:p>
          <a:p>
            <a:pPr algn="just">
              <a:buNone/>
            </a:pPr>
            <a:endParaRPr lang="en-US" sz="1600" dirty="0">
              <a:latin typeface="Calibri" panose="020F0502020204030204" pitchFamily="34" charset="0"/>
              <a:cs typeface="Calibri" panose="020F0502020204030204" pitchFamily="34" charset="0"/>
            </a:endParaRPr>
          </a:p>
          <a:p>
            <a:pPr algn="just">
              <a:buNone/>
            </a:pPr>
            <a:r>
              <a:rPr lang="en-US" sz="1600" dirty="0">
                <a:solidFill>
                  <a:schemeClr val="tx1"/>
                </a:solidFill>
                <a:latin typeface="Calibri" panose="020F0502020204030204" pitchFamily="34" charset="0"/>
                <a:cs typeface="Calibri" panose="020F0502020204030204" pitchFamily="34" charset="0"/>
              </a:rPr>
              <a:t>Determination of co-authorship depends on the contribution of the individual and should be made without regard to position or compensation. All co-authors must approve manuscript versions for publication and agree to be held accountable for the work.</a:t>
            </a:r>
          </a:p>
        </p:txBody>
      </p:sp>
    </p:spTree>
    <p:extLst>
      <p:ext uri="{BB962C8B-B14F-4D97-AF65-F5344CB8AC3E}">
        <p14:creationId xmlns:p14="http://schemas.microsoft.com/office/powerpoint/2010/main" val="3019532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59A049C-DB06-DB35-7660-B9EC3402DD3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76EFD58-5D1B-8E55-2AD0-B1C6BAFCC83F}"/>
              </a:ext>
            </a:extLst>
          </p:cNvPr>
          <p:cNvSpPr txBox="1"/>
          <p:nvPr/>
        </p:nvSpPr>
        <p:spPr>
          <a:xfrm>
            <a:off x="1431990" y="874726"/>
            <a:ext cx="9601196" cy="4893647"/>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Shared Facility Safety</a:t>
            </a:r>
          </a:p>
          <a:p>
            <a:endParaRPr lang="en-US" sz="2000" b="1" dirty="0">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The Duffield Hall Electron Microscope Laboratory is a shared facility.</a:t>
            </a:r>
          </a:p>
          <a:p>
            <a:r>
              <a:rPr lang="en-US" sz="1600" dirty="0">
                <a:solidFill>
                  <a:srgbClr val="C00000"/>
                </a:solidFill>
                <a:latin typeface="Calibri" panose="020F0502020204030204" pitchFamily="34" charset="0"/>
                <a:cs typeface="Calibri" panose="020F0502020204030204" pitchFamily="34" charset="0"/>
              </a:rPr>
              <a:t>You are responsible for your own safety and the safety of those around you.</a:t>
            </a:r>
          </a:p>
          <a:p>
            <a:endParaRPr lang="en-US" sz="1600" dirty="0">
              <a:solidFill>
                <a:srgbClr val="C00000"/>
              </a:solidFill>
              <a:latin typeface="Calibri" panose="020F0502020204030204" pitchFamily="34" charset="0"/>
              <a:cs typeface="Calibri" panose="020F0502020204030204" pitchFamily="34" charset="0"/>
            </a:endParaRPr>
          </a:p>
          <a:p>
            <a:pPr marL="0" indent="0">
              <a:buNone/>
            </a:pPr>
            <a:r>
              <a:rPr lang="en-US" sz="1600" i="0" dirty="0">
                <a:solidFill>
                  <a:schemeClr val="tx2"/>
                </a:solidFill>
              </a:rPr>
              <a:t>The safety rules for CCMR are based on our best interpretation of requirements at the federal, local, campus, and Duffield Hall levels. As a core facility with a broad user base, our goal is to enable all users to have the safest and most efficient possible research experience.</a:t>
            </a:r>
          </a:p>
          <a:p>
            <a:pPr marL="0" indent="0">
              <a:buNone/>
            </a:pPr>
            <a:endParaRPr lang="en-US" sz="1600" i="0" dirty="0">
              <a:solidFill>
                <a:schemeClr val="tx2"/>
              </a:solidFill>
            </a:endParaRPr>
          </a:p>
          <a:p>
            <a:pPr marL="0" indent="0">
              <a:buNone/>
            </a:pPr>
            <a:r>
              <a:rPr lang="en-US" sz="1600" dirty="0">
                <a:solidFill>
                  <a:schemeClr val="tx2"/>
                </a:solidFill>
              </a:rPr>
              <a:t>In the event you have any further questions regarding the proper procedures, safety regulations, or other concerns, please contact one of the Facility Staff.  You may also find the following contacts may be able to assist you:</a:t>
            </a:r>
          </a:p>
          <a:p>
            <a:endParaRPr lang="en-US" sz="1600" dirty="0">
              <a:solidFill>
                <a:srgbClr val="C00000"/>
              </a:solidFill>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Protect yourself: Pay attention to notices and warning signs posted in the facility. Access restrictions, hazards, warnings, and emergency contacts are posted on HASP door signs.</a:t>
            </a:r>
          </a:p>
          <a:p>
            <a:endParaRPr lang="en-US" sz="1600" dirty="0">
              <a:latin typeface="Calibri" panose="020F0502020204030204" pitchFamily="34" charset="0"/>
              <a:cs typeface="Calibri" panose="020F0502020204030204" pitchFamily="34" charset="0"/>
            </a:endParaRPr>
          </a:p>
          <a:p>
            <a:r>
              <a:rPr lang="en-US" sz="1600" dirty="0">
                <a:solidFill>
                  <a:srgbClr val="000000"/>
                </a:solidFill>
                <a:latin typeface="Calibri" panose="020F0502020204030204" pitchFamily="34" charset="0"/>
                <a:cs typeface="Calibri" panose="020F0502020204030204" pitchFamily="34" charset="0"/>
              </a:rPr>
              <a:t>Be conscientious: Don’t take a chance of putting yourself, other facility users, facility staff, or custodians at risk.</a:t>
            </a:r>
          </a:p>
          <a:p>
            <a:endParaRPr lang="en-US" sz="1600" dirty="0">
              <a:solidFill>
                <a:srgbClr val="000000"/>
              </a:solidFill>
              <a:latin typeface="Calibri" panose="020F0502020204030204" pitchFamily="34" charset="0"/>
              <a:cs typeface="Calibri" panose="020F0502020204030204" pitchFamily="34" charset="0"/>
            </a:endParaRPr>
          </a:p>
          <a:p>
            <a:r>
              <a:rPr lang="en-US" sz="1600" dirty="0">
                <a:solidFill>
                  <a:srgbClr val="000000"/>
                </a:solidFill>
                <a:latin typeface="Calibri" panose="020F0502020204030204" pitchFamily="34" charset="0"/>
                <a:cs typeface="Calibri" panose="020F0502020204030204" pitchFamily="34" charset="0"/>
              </a:rPr>
              <a:t>Do not introduce hazardous materials without approval from facility staff.</a:t>
            </a:r>
            <a:endParaRPr 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9485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0C5430D-9151-A230-50C5-13E9B98528B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EE92BAD-23C2-7B4E-9949-5619415C31CE}"/>
              </a:ext>
            </a:extLst>
          </p:cNvPr>
          <p:cNvSpPr txBox="1"/>
          <p:nvPr/>
        </p:nvSpPr>
        <p:spPr>
          <a:xfrm>
            <a:off x="1431985" y="1097280"/>
            <a:ext cx="9497683" cy="163121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Sample safety</a:t>
            </a:r>
          </a:p>
          <a:p>
            <a:endParaRPr lang="en-US" sz="1600" b="1"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All quantities of all samples, whether in bulk form or mounted must be returned to your lab for disposal.  There is no disposal at all of any kind or quantity of material in the Specimen Preparation Laboratory.</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Samples that are new to the preparation room must first be approved by the facility manager.</a:t>
            </a:r>
          </a:p>
        </p:txBody>
      </p:sp>
    </p:spTree>
    <p:extLst>
      <p:ext uri="{BB962C8B-B14F-4D97-AF65-F5344CB8AC3E}">
        <p14:creationId xmlns:p14="http://schemas.microsoft.com/office/powerpoint/2010/main" val="1357648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5977FFB-40B8-53F3-B6E8-F08FD6381A6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7E7FF3E-CE27-CED8-240A-E24AA9BEFB14}"/>
              </a:ext>
            </a:extLst>
          </p:cNvPr>
          <p:cNvSpPr txBox="1"/>
          <p:nvPr/>
        </p:nvSpPr>
        <p:spPr>
          <a:xfrm>
            <a:off x="1449238" y="1097280"/>
            <a:ext cx="9299275" cy="2862322"/>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Instrument safety</a:t>
            </a:r>
          </a:p>
          <a:p>
            <a:endParaRPr lang="en-US" sz="1600" b="1"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Equipment training can only be done by facility staff.  Untrained users must take all the safety courses listed in this manual and then they can come and watch the instruments being used by a trained lab mate or collaborator, but they must not touch the instruments or chemicals themselves.</a:t>
            </a:r>
          </a:p>
          <a:p>
            <a:endParaRPr lang="en-US" sz="1600" dirty="0">
              <a:latin typeface="Calibri" panose="020F0502020204030204" pitchFamily="34" charset="0"/>
              <a:cs typeface="Calibri" panose="020F0502020204030204" pitchFamily="34" charset="0"/>
            </a:endParaRPr>
          </a:p>
          <a:p>
            <a:r>
              <a:rPr lang="en-US" sz="1600" dirty="0">
                <a:solidFill>
                  <a:srgbClr val="C00000"/>
                </a:solidFill>
                <a:latin typeface="Calibri" panose="020F0502020204030204" pitchFamily="34" charset="0"/>
                <a:cs typeface="Calibri" panose="020F0502020204030204" pitchFamily="34" charset="0"/>
              </a:rPr>
              <a:t>Use of equipment which has been enabled under someone else’s FOM account is strictly prohibited in all CCMR facilities</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All instruments have Standard Operating Procedures (SOP) posted at the tool and/or on FOM describing proper use and any necessary safety precautions.</a:t>
            </a:r>
          </a:p>
        </p:txBody>
      </p:sp>
    </p:spTree>
    <p:extLst>
      <p:ext uri="{BB962C8B-B14F-4D97-AF65-F5344CB8AC3E}">
        <p14:creationId xmlns:p14="http://schemas.microsoft.com/office/powerpoint/2010/main" val="151950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E3D5758-6BED-DA01-B867-AADCFF4A15E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40D2E9C-237C-B891-9490-C1A15BE71F64}"/>
              </a:ext>
            </a:extLst>
          </p:cNvPr>
          <p:cNvSpPr txBox="1"/>
          <p:nvPr/>
        </p:nvSpPr>
        <p:spPr>
          <a:xfrm>
            <a:off x="1500996" y="1097280"/>
            <a:ext cx="9325155" cy="4216539"/>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Emergency contact</a:t>
            </a:r>
          </a:p>
          <a:p>
            <a:endParaRPr lang="en-US" sz="2400" b="1" dirty="0">
              <a:latin typeface="Calibri" panose="020F0502020204030204" pitchFamily="34" charset="0"/>
              <a:cs typeface="Calibri" panose="020F0502020204030204" pitchFamily="34" charset="0"/>
            </a:endParaRPr>
          </a:p>
          <a:p>
            <a:r>
              <a:rPr lang="en-US" sz="1600" dirty="0">
                <a:solidFill>
                  <a:srgbClr val="FF0000"/>
                </a:solidFill>
                <a:latin typeface="Calibri" panose="020F0502020204030204" pitchFamily="34" charset="0"/>
                <a:cs typeface="Calibri" panose="020F0502020204030204" pitchFamily="34" charset="0"/>
              </a:rPr>
              <a:t>In case of emergency dial 911 from a campus phone, or 607-255-1111 from your mobile phone to reach Cornell Dispatch.</a:t>
            </a:r>
          </a:p>
          <a:p>
            <a:endParaRPr lang="en-US" sz="1600" dirty="0">
              <a:solidFill>
                <a:srgbClr val="FF0000"/>
              </a:solidFill>
              <a:latin typeface="Calibri" panose="020F0502020204030204" pitchFamily="34" charset="0"/>
              <a:cs typeface="Calibri" panose="020F0502020204030204" pitchFamily="34" charset="0"/>
            </a:endParaRPr>
          </a:p>
          <a:p>
            <a:pPr>
              <a:buNone/>
            </a:pPr>
            <a:r>
              <a:rPr lang="en-US" sz="1600" dirty="0">
                <a:solidFill>
                  <a:schemeClr val="tx1"/>
                </a:solidFill>
                <a:latin typeface="Calibri" panose="020F0502020204030204" pitchFamily="34" charset="0"/>
                <a:cs typeface="Calibri" panose="020F0502020204030204" pitchFamily="34" charset="0"/>
              </a:rPr>
              <a:t>For urgent but non-emergency equipment issues, call the appropriate staff member using the number posted on the HASP signs on the doors. If you have questions regarding proper procedures, safety regulations, or other concerns, please contact one of the Facility Staff:</a:t>
            </a:r>
          </a:p>
          <a:p>
            <a:pPr>
              <a:buNone/>
            </a:pPr>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John Grazul:	607-592-8989	</a:t>
            </a:r>
            <a:r>
              <a:rPr lang="en-US" sz="1600" dirty="0">
                <a:solidFill>
                  <a:schemeClr val="tx1"/>
                </a:solidFill>
                <a:latin typeface="Calibri" panose="020F0502020204030204" pitchFamily="34" charset="0"/>
                <a:cs typeface="Calibri" panose="020F0502020204030204" pitchFamily="34" charset="0"/>
                <a:hlinkClick r:id="rId3"/>
              </a:rPr>
              <a:t>jlg98@cornell.edu</a:t>
            </a:r>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Phil Carubia:	607-255-6757	</a:t>
            </a:r>
            <a:r>
              <a:rPr lang="en-US" sz="1600" dirty="0">
                <a:latin typeface="Calibri" panose="020F0502020204030204" pitchFamily="34" charset="0"/>
                <a:cs typeface="Calibri" panose="020F0502020204030204" pitchFamily="34" charset="0"/>
                <a:hlinkClick r:id="rId4"/>
              </a:rPr>
              <a:t>pmc228@cornell.edu</a:t>
            </a:r>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Mick Thomas:	607-255-0650	</a:t>
            </a:r>
            <a:r>
              <a:rPr lang="en-US" sz="1600" dirty="0">
                <a:solidFill>
                  <a:schemeClr val="tx1"/>
                </a:solidFill>
                <a:latin typeface="Calibri" panose="020F0502020204030204" pitchFamily="34" charset="0"/>
                <a:cs typeface="Calibri" panose="020F0502020204030204" pitchFamily="34" charset="0"/>
                <a:hlinkClick r:id="rId5"/>
              </a:rPr>
              <a:t>mt57@cornell.edu</a:t>
            </a:r>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solidFill>
                <a:schemeClr val="tx1"/>
              </a:solidFill>
              <a:latin typeface="Calibri" panose="020F0502020204030204" pitchFamily="34" charset="0"/>
              <a:cs typeface="Calibri" panose="020F0502020204030204" pitchFamily="34" charset="0"/>
            </a:endParaRPr>
          </a:p>
          <a:p>
            <a:pPr>
              <a:buNone/>
            </a:pPr>
            <a:r>
              <a:rPr lang="en-US" sz="1600" dirty="0">
                <a:solidFill>
                  <a:schemeClr val="tx1"/>
                </a:solidFill>
                <a:latin typeface="Calibri" panose="020F0502020204030204" pitchFamily="34" charset="0"/>
                <a:cs typeface="Calibri" panose="020F0502020204030204" pitchFamily="34" charset="0"/>
              </a:rPr>
              <a:t>The following contacts may also be of assistance:</a:t>
            </a:r>
          </a:p>
          <a:p>
            <a:pPr>
              <a:buNone/>
            </a:pPr>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Scott Albrecht </a:t>
            </a:r>
            <a:r>
              <a:rPr lang="en-US" sz="1600" dirty="0">
                <a:solidFill>
                  <a:schemeClr val="tx1"/>
                </a:solidFill>
                <a:latin typeface="Calibri" panose="020F0502020204030204" pitchFamily="34" charset="0"/>
                <a:cs typeface="Calibri" panose="020F0502020204030204" pitchFamily="34" charset="0"/>
                <a:hlinkClick r:id="rId6"/>
              </a:rPr>
              <a:t>sja4@cornell.edu</a:t>
            </a:r>
            <a:r>
              <a:rPr lang="en-US" sz="1600" dirty="0">
                <a:solidFill>
                  <a:schemeClr val="tx1"/>
                </a:solidFill>
                <a:latin typeface="Calibri" panose="020F0502020204030204" pitchFamily="34" charset="0"/>
                <a:cs typeface="Calibri" panose="020F0502020204030204" pitchFamily="34" charset="0"/>
              </a:rPr>
              <a:t> (major emergency only such as a flood)</a:t>
            </a:r>
            <a:endParaRPr lang="en-US" sz="1600" dirty="0">
              <a:solidFill>
                <a:schemeClr val="tx1"/>
              </a:solidFill>
              <a:latin typeface="+mn-lt"/>
            </a:endParaRPr>
          </a:p>
        </p:txBody>
      </p:sp>
    </p:spTree>
    <p:extLst>
      <p:ext uri="{BB962C8B-B14F-4D97-AF65-F5344CB8AC3E}">
        <p14:creationId xmlns:p14="http://schemas.microsoft.com/office/powerpoint/2010/main" val="413775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52B079E-0981-43C3-CAC1-41263915399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88D8ECB-80CE-4FE5-B66B-33AD39F88E41}"/>
              </a:ext>
            </a:extLst>
          </p:cNvPr>
          <p:cNvSpPr txBox="1"/>
          <p:nvPr/>
        </p:nvSpPr>
        <p:spPr>
          <a:xfrm>
            <a:off x="1457864" y="1097280"/>
            <a:ext cx="7837321" cy="4093428"/>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CCMR Prep Lab Training</a:t>
            </a:r>
          </a:p>
          <a:p>
            <a:endParaRPr lang="en-US" sz="1600" b="1" dirty="0">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231 Duffield Hall:  All users must understand the information presented in this facility orientation and show proof of the following safety trainings, available through Workday Learning in order to gain access to the </a:t>
            </a:r>
            <a:r>
              <a:rPr lang="en-US" sz="1600" dirty="0">
                <a:latin typeface="Calibri" panose="020F0502020204030204" pitchFamily="34" charset="0"/>
                <a:cs typeface="Calibri" panose="020F0502020204030204" pitchFamily="34" charset="0"/>
              </a:rPr>
              <a:t>preparation </a:t>
            </a:r>
            <a:r>
              <a:rPr lang="en-US" sz="1600" dirty="0">
                <a:solidFill>
                  <a:schemeClr val="tx1"/>
                </a:solidFill>
                <a:latin typeface="Calibri" panose="020F0502020204030204" pitchFamily="34" charset="0"/>
                <a:cs typeface="Calibri" panose="020F0502020204030204" pitchFamily="34" charset="0"/>
              </a:rPr>
              <a:t>laboratory</a:t>
            </a:r>
          </a:p>
          <a:p>
            <a:endParaRPr lang="en-US" sz="1600" dirty="0">
              <a:latin typeface="Calibri" panose="020F0502020204030204" pitchFamily="34" charset="0"/>
              <a:cs typeface="Calibri" panose="020F0502020204030204" pitchFamily="34" charset="0"/>
            </a:endParaRPr>
          </a:p>
          <a:p>
            <a:r>
              <a:rPr lang="en-US" sz="1600" dirty="0">
                <a:solidFill>
                  <a:sysClr val="windowText" lastClr="000000"/>
                </a:solidFill>
                <a:latin typeface="Calibri" panose="020F0502020204030204" pitchFamily="34" charset="0"/>
                <a:cs typeface="Calibri" panose="020F0502020204030204" pitchFamily="34" charset="0"/>
              </a:rPr>
              <a:t>See </a:t>
            </a:r>
            <a:r>
              <a:rPr lang="en-US" sz="1600" dirty="0">
                <a:solidFill>
                  <a:sysClr val="windowText" lastClr="000000"/>
                </a:solidFill>
                <a:latin typeface="Calibri" panose="020F0502020204030204" pitchFamily="34" charset="0"/>
                <a:cs typeface="Calibri" panose="020F0502020204030204" pitchFamily="34" charset="0"/>
                <a:hlinkClick r:id="rId3"/>
              </a:rPr>
              <a:t>this page</a:t>
            </a:r>
            <a:r>
              <a:rPr lang="en-US" sz="1600" dirty="0">
                <a:solidFill>
                  <a:sysClr val="windowText" lastClr="000000"/>
                </a:solidFill>
                <a:latin typeface="Calibri" panose="020F0502020204030204" pitchFamily="34" charset="0"/>
                <a:cs typeface="Calibri" panose="020F0502020204030204" pitchFamily="34" charset="0"/>
              </a:rPr>
              <a:t> for information on how to obtain training or verify your CULearn information.</a:t>
            </a:r>
          </a:p>
          <a:p>
            <a:endParaRPr lang="en-US" sz="16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EH&amp;S Laboratory Safety (#2555-laboratory)</a:t>
            </a:r>
          </a:p>
          <a:p>
            <a:pPr marL="742950" lvl="1"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EH&amp;S Chemical Waste Disposal (#2716-chemwaste)</a:t>
            </a:r>
          </a:p>
          <a:p>
            <a:pPr marL="742950" lvl="1"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EH&amp;S Fire Safety (#5330-firesafety)</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EH&amp;S Cryogen Safety (#3055)</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CCMR safety course unique to room 231</a:t>
            </a:r>
          </a:p>
          <a:p>
            <a:pPr lvl="1"/>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See </a:t>
            </a:r>
            <a:r>
              <a:rPr lang="en-US" sz="1600" dirty="0">
                <a:latin typeface="Calibri" panose="020F0502020204030204" pitchFamily="34" charset="0"/>
                <a:cs typeface="Calibri" panose="020F0502020204030204" pitchFamily="34" charset="0"/>
                <a:hlinkClick r:id="rId4"/>
              </a:rPr>
              <a:t>http://workday.cornell.edu/</a:t>
            </a:r>
            <a:r>
              <a:rPr lang="en-US" sz="1600" dirty="0">
                <a:latin typeface="Calibri" panose="020F0502020204030204" pitchFamily="34" charset="0"/>
                <a:cs typeface="Calibri" panose="020F0502020204030204" pitchFamily="34" charset="0"/>
              </a:rPr>
              <a:t> for information on how to obtain training or verify your records</a:t>
            </a:r>
          </a:p>
        </p:txBody>
      </p:sp>
    </p:spTree>
    <p:extLst>
      <p:ext uri="{BB962C8B-B14F-4D97-AF65-F5344CB8AC3E}">
        <p14:creationId xmlns:p14="http://schemas.microsoft.com/office/powerpoint/2010/main" val="144144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E1EBF61-7684-95A0-1579-A65878C0F8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7531428-0E3E-22DD-8B69-B150402FC9F2}"/>
              </a:ext>
            </a:extLst>
          </p:cNvPr>
          <p:cNvSpPr txBox="1"/>
          <p:nvPr/>
        </p:nvSpPr>
        <p:spPr>
          <a:xfrm>
            <a:off x="1199071" y="924755"/>
            <a:ext cx="9942897" cy="400110"/>
          </a:xfrm>
          <a:prstGeom prst="rect">
            <a:avLst/>
          </a:prstGeom>
          <a:noFill/>
        </p:spPr>
        <p:txBody>
          <a:bodyPr wrap="square" rtlCol="0">
            <a:spAutoFit/>
          </a:bodyPr>
          <a:lstStyle/>
          <a:p>
            <a:pPr algn="ctr"/>
            <a:r>
              <a:rPr lang="en-US" sz="2000" b="1" kern="0" dirty="0">
                <a:solidFill>
                  <a:sysClr val="windowText" lastClr="000000"/>
                </a:solidFill>
                <a:latin typeface="Calibri" panose="020F0502020204030204" pitchFamily="34" charset="0"/>
                <a:cs typeface="Calibri" panose="020F0502020204030204" pitchFamily="34" charset="0"/>
              </a:rPr>
              <a:t>Preparation room safety</a:t>
            </a:r>
            <a:endParaRPr lang="en-US" sz="2000" b="1" dirty="0">
              <a:latin typeface="Calibri" panose="020F0502020204030204" pitchFamily="34" charset="0"/>
              <a:cs typeface="Calibri" panose="020F0502020204030204" pitchFamily="34" charset="0"/>
            </a:endParaRPr>
          </a:p>
        </p:txBody>
      </p:sp>
      <p:grpSp>
        <p:nvGrpSpPr>
          <p:cNvPr id="110" name="Group 109">
            <a:extLst>
              <a:ext uri="{FF2B5EF4-FFF2-40B4-BE49-F238E27FC236}">
                <a16:creationId xmlns:a16="http://schemas.microsoft.com/office/drawing/2014/main" id="{F4447EB4-2238-B6C6-C3E5-6BFB945D53C0}"/>
              </a:ext>
            </a:extLst>
          </p:cNvPr>
          <p:cNvGrpSpPr/>
          <p:nvPr/>
        </p:nvGrpSpPr>
        <p:grpSpPr>
          <a:xfrm>
            <a:off x="1896080" y="1564489"/>
            <a:ext cx="8548878" cy="4919467"/>
            <a:chOff x="1821561" y="969267"/>
            <a:chExt cx="8548878" cy="4919467"/>
          </a:xfrm>
        </p:grpSpPr>
        <p:sp>
          <p:nvSpPr>
            <p:cNvPr id="100" name="Text Box 64">
              <a:extLst>
                <a:ext uri="{FF2B5EF4-FFF2-40B4-BE49-F238E27FC236}">
                  <a16:creationId xmlns:a16="http://schemas.microsoft.com/office/drawing/2014/main" id="{DE0DE10C-A4CF-22A2-CAD4-0E5C92B2DA81}"/>
                </a:ext>
              </a:extLst>
            </p:cNvPr>
            <p:cNvSpPr txBox="1">
              <a:spLocks noChangeArrowheads="1"/>
            </p:cNvSpPr>
            <p:nvPr/>
          </p:nvSpPr>
          <p:spPr bwMode="auto">
            <a:xfrm>
              <a:off x="6044565" y="2189093"/>
              <a:ext cx="4325874" cy="2431435"/>
            </a:xfrm>
            <a:prstGeom prst="rect">
              <a:avLst/>
            </a:prstGeom>
            <a:noFill/>
            <a:ln w="9525" algn="ctr">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US" sz="1600" dirty="0">
                  <a:latin typeface="Calibri" panose="020F0502020204030204" pitchFamily="34" charset="0"/>
                  <a:cs typeface="Calibri" panose="020F0502020204030204" pitchFamily="34" charset="0"/>
                </a:rPr>
                <a:t>Leave room 231 and turn either left or right to reach safety</a:t>
              </a:r>
            </a:p>
            <a:p>
              <a:pPr>
                <a:spcBef>
                  <a:spcPct val="50000"/>
                </a:spcBef>
              </a:pPr>
              <a:endParaRPr lang="en-US" sz="1600" b="1" i="1" dirty="0">
                <a:solidFill>
                  <a:schemeClr val="tx2">
                    <a:lumMod val="75000"/>
                    <a:lumOff val="25000"/>
                  </a:schemeClr>
                </a:solidFill>
                <a:latin typeface="Calibri" panose="020F0502020204030204" pitchFamily="34" charset="0"/>
                <a:cs typeface="Calibri" panose="020F0502020204030204" pitchFamily="34" charset="0"/>
              </a:endParaRPr>
            </a:p>
            <a:p>
              <a:pPr>
                <a:spcBef>
                  <a:spcPct val="50000"/>
                </a:spcBef>
              </a:pPr>
              <a:r>
                <a:rPr lang="en-US" sz="1600" b="1" i="1" dirty="0">
                  <a:solidFill>
                    <a:schemeClr val="tx2">
                      <a:lumMod val="75000"/>
                      <a:lumOff val="25000"/>
                    </a:schemeClr>
                  </a:solidFill>
                  <a:highlight>
                    <a:srgbClr val="FFFF00"/>
                  </a:highlight>
                  <a:latin typeface="Calibri" panose="020F0502020204030204" pitchFamily="34" charset="0"/>
                  <a:cs typeface="Calibri" panose="020F0502020204030204" pitchFamily="34" charset="0"/>
                </a:rPr>
                <a:t>IF THERE IS A FIRE ALARM OR A GAS ALARM – EVACUATE THE BUILDING</a:t>
              </a:r>
              <a:r>
                <a:rPr lang="en-US" sz="1600" b="1" i="1" dirty="0">
                  <a:solidFill>
                    <a:schemeClr val="tx2">
                      <a:lumMod val="75000"/>
                      <a:lumOff val="25000"/>
                    </a:schemeClr>
                  </a:solidFill>
                  <a:highlight>
                    <a:srgbClr val="FFFF00"/>
                  </a:highlight>
                </a:rPr>
                <a:t>.</a:t>
              </a:r>
            </a:p>
            <a:p>
              <a:pPr>
                <a:spcBef>
                  <a:spcPct val="50000"/>
                </a:spcBef>
              </a:pPr>
              <a:endParaRPr lang="en-US" sz="1600" i="1" dirty="0">
                <a:solidFill>
                  <a:srgbClr val="CC0000"/>
                </a:solidFill>
              </a:endParaRPr>
            </a:p>
            <a:p>
              <a:pPr algn="just">
                <a:defRPr/>
              </a:pPr>
              <a:r>
                <a:rPr lang="en-US" sz="1600" dirty="0">
                  <a:latin typeface="Calibri" panose="020F0502020204030204" pitchFamily="34" charset="0"/>
                  <a:cs typeface="Calibri" panose="020F0502020204030204" pitchFamily="34" charset="0"/>
                </a:rPr>
                <a:t>Leave your experiments in safe condition</a:t>
              </a:r>
            </a:p>
            <a:p>
              <a:pPr algn="just">
                <a:defRPr/>
              </a:pPr>
              <a:r>
                <a:rPr lang="en-US" sz="1600" dirty="0">
                  <a:latin typeface="Calibri" panose="020F0502020204030204" pitchFamily="34" charset="0"/>
                  <a:cs typeface="Calibri" panose="020F0502020204030204" pitchFamily="34" charset="0"/>
                </a:rPr>
                <a:t>covered chemicals, instrument on standby, etc.</a:t>
              </a:r>
              <a:endParaRPr lang="en-US" sz="1600" b="0" i="1" dirty="0">
                <a:solidFill>
                  <a:srgbClr val="CC0000"/>
                </a:solidFill>
              </a:endParaRPr>
            </a:p>
          </p:txBody>
        </p:sp>
        <p:sp>
          <p:nvSpPr>
            <p:cNvPr id="101" name="TextBox 11">
              <a:extLst>
                <a:ext uri="{FF2B5EF4-FFF2-40B4-BE49-F238E27FC236}">
                  <a16:creationId xmlns:a16="http://schemas.microsoft.com/office/drawing/2014/main" id="{E7DD0DB1-4B6F-486D-F62D-A6B6906C484D}"/>
                </a:ext>
              </a:extLst>
            </p:cNvPr>
            <p:cNvSpPr txBox="1"/>
            <p:nvPr/>
          </p:nvSpPr>
          <p:spPr>
            <a:xfrm>
              <a:off x="8045744" y="3932682"/>
              <a:ext cx="235962" cy="338554"/>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en-US" sz="1600" dirty="0">
                  <a:latin typeface="Calibri" panose="020F0502020204030204" pitchFamily="34" charset="0"/>
                  <a:cs typeface="Calibri" panose="020F0502020204030204" pitchFamily="34" charset="0"/>
                </a:rPr>
                <a:t>.</a:t>
              </a:r>
            </a:p>
          </p:txBody>
        </p:sp>
        <p:pic>
          <p:nvPicPr>
            <p:cNvPr id="102" name="Picture 101">
              <a:extLst>
                <a:ext uri="{FF2B5EF4-FFF2-40B4-BE49-F238E27FC236}">
                  <a16:creationId xmlns:a16="http://schemas.microsoft.com/office/drawing/2014/main" id="{B20B5F54-12FF-752D-F8D5-AFBEF2A5B0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1561" y="1223533"/>
              <a:ext cx="3303587" cy="4602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TextBox 27">
              <a:extLst>
                <a:ext uri="{FF2B5EF4-FFF2-40B4-BE49-F238E27FC236}">
                  <a16:creationId xmlns:a16="http://schemas.microsoft.com/office/drawing/2014/main" id="{AF6CBE20-0CDB-328C-C611-3DDD9A5A81AB}"/>
                </a:ext>
              </a:extLst>
            </p:cNvPr>
            <p:cNvSpPr txBox="1"/>
            <p:nvPr/>
          </p:nvSpPr>
          <p:spPr>
            <a:xfrm>
              <a:off x="3837331" y="2715185"/>
              <a:ext cx="771525" cy="577081"/>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solidFill>
                    <a:schemeClr val="accent5">
                      <a:lumMod val="50000"/>
                    </a:schemeClr>
                  </a:solidFill>
                </a:rPr>
                <a:t>CCMR TEM Prep Lab</a:t>
              </a:r>
            </a:p>
          </p:txBody>
        </p:sp>
        <p:sp>
          <p:nvSpPr>
            <p:cNvPr id="104" name="Rectangle 103">
              <a:extLst>
                <a:ext uri="{FF2B5EF4-FFF2-40B4-BE49-F238E27FC236}">
                  <a16:creationId xmlns:a16="http://schemas.microsoft.com/office/drawing/2014/main" id="{381E3919-D6FB-8418-04B7-FB89AC599BBE}"/>
                </a:ext>
              </a:extLst>
            </p:cNvPr>
            <p:cNvSpPr/>
            <p:nvPr/>
          </p:nvSpPr>
          <p:spPr>
            <a:xfrm>
              <a:off x="2226741" y="1038786"/>
              <a:ext cx="86589"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105" name="Straight Arrow Connector 104">
              <a:extLst>
                <a:ext uri="{FF2B5EF4-FFF2-40B4-BE49-F238E27FC236}">
                  <a16:creationId xmlns:a16="http://schemas.microsoft.com/office/drawing/2014/main" id="{74EA717C-DAEE-DFD1-71A5-B1DED186E504}"/>
                </a:ext>
              </a:extLst>
            </p:cNvPr>
            <p:cNvCxnSpPr/>
            <p:nvPr/>
          </p:nvCxnSpPr>
          <p:spPr>
            <a:xfrm flipV="1">
              <a:off x="4764067" y="1410814"/>
              <a:ext cx="0" cy="117319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41BB7FDD-170C-D885-64B7-4BA5CD66E03D}"/>
                </a:ext>
              </a:extLst>
            </p:cNvPr>
            <p:cNvCxnSpPr>
              <a:cxnSpLocks/>
            </p:cNvCxnSpPr>
            <p:nvPr/>
          </p:nvCxnSpPr>
          <p:spPr>
            <a:xfrm>
              <a:off x="4764067" y="2793917"/>
              <a:ext cx="0" cy="182017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6C67A801-8CD7-12C7-5EA7-A0F73A2F5DEE}"/>
                </a:ext>
              </a:extLst>
            </p:cNvPr>
            <p:cNvCxnSpPr>
              <a:cxnSpLocks/>
            </p:cNvCxnSpPr>
            <p:nvPr/>
          </p:nvCxnSpPr>
          <p:spPr>
            <a:xfrm>
              <a:off x="4398882" y="2715185"/>
              <a:ext cx="306777"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108" name="TextBox 43">
              <a:extLst>
                <a:ext uri="{FF2B5EF4-FFF2-40B4-BE49-F238E27FC236}">
                  <a16:creationId xmlns:a16="http://schemas.microsoft.com/office/drawing/2014/main" id="{B5EBC745-E2AC-CE9F-F75E-3329F021C9E5}"/>
                </a:ext>
              </a:extLst>
            </p:cNvPr>
            <p:cNvSpPr txBox="1"/>
            <p:nvPr/>
          </p:nvSpPr>
          <p:spPr>
            <a:xfrm>
              <a:off x="5077493" y="5550180"/>
              <a:ext cx="993221" cy="338554"/>
            </a:xfrm>
            <a:prstGeom prst="rect">
              <a:avLst/>
            </a:prstGeom>
            <a:solidFill>
              <a:schemeClr val="bg1">
                <a:lumMod val="95000"/>
              </a:schemeClr>
            </a:solidFill>
            <a:ln>
              <a:solidFill>
                <a:srgbClr val="C00000"/>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latin typeface="Calibri" panose="020F0502020204030204" pitchFamily="34" charset="0"/>
                  <a:cs typeface="Calibri" panose="020F0502020204030204" pitchFamily="34" charset="0"/>
                </a:rPr>
                <a:t>To Atrium</a:t>
              </a:r>
            </a:p>
          </p:txBody>
        </p:sp>
        <p:sp>
          <p:nvSpPr>
            <p:cNvPr id="109" name="TextBox 16">
              <a:extLst>
                <a:ext uri="{FF2B5EF4-FFF2-40B4-BE49-F238E27FC236}">
                  <a16:creationId xmlns:a16="http://schemas.microsoft.com/office/drawing/2014/main" id="{C4506D7A-4635-3ABE-C8F2-FD206B8EDAC8}"/>
                </a:ext>
              </a:extLst>
            </p:cNvPr>
            <p:cNvSpPr txBox="1"/>
            <p:nvPr/>
          </p:nvSpPr>
          <p:spPr>
            <a:xfrm>
              <a:off x="4275236" y="969267"/>
              <a:ext cx="2168863" cy="338554"/>
            </a:xfrm>
            <a:prstGeom prst="rect">
              <a:avLst/>
            </a:prstGeom>
            <a:solidFill>
              <a:schemeClr val="bg1">
                <a:lumMod val="95000"/>
              </a:schemeClr>
            </a:solidFill>
            <a:ln>
              <a:solidFill>
                <a:srgbClr val="C00000"/>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latin typeface="Calibri" panose="020F0502020204030204" pitchFamily="34" charset="0"/>
                  <a:cs typeface="Calibri" panose="020F0502020204030204" pitchFamily="34" charset="0"/>
                </a:rPr>
                <a:t>To Main North Entrance</a:t>
              </a:r>
            </a:p>
          </p:txBody>
        </p:sp>
      </p:grpSp>
    </p:spTree>
    <p:extLst>
      <p:ext uri="{BB962C8B-B14F-4D97-AF65-F5344CB8AC3E}">
        <p14:creationId xmlns:p14="http://schemas.microsoft.com/office/powerpoint/2010/main" val="2837964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4AB174C-77D3-7DCB-FFF4-F8B0526225E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BFB0586-654B-3068-A7D6-16229D4C16BC}"/>
              </a:ext>
            </a:extLst>
          </p:cNvPr>
          <p:cNvSpPr txBox="1"/>
          <p:nvPr/>
        </p:nvSpPr>
        <p:spPr>
          <a:xfrm>
            <a:off x="1199072" y="933389"/>
            <a:ext cx="3935456" cy="400110"/>
          </a:xfrm>
          <a:prstGeom prst="rect">
            <a:avLst/>
          </a:prstGeom>
          <a:noFill/>
        </p:spPr>
        <p:txBody>
          <a:bodyPr wrap="square" rtlCol="0">
            <a:spAutoFit/>
          </a:bodyPr>
          <a:lstStyle/>
          <a:p>
            <a:pPr algn="ctr"/>
            <a:r>
              <a:rPr lang="en-US" sz="2000" b="1" kern="0" dirty="0">
                <a:solidFill>
                  <a:sysClr val="windowText" lastClr="000000"/>
                </a:solidFill>
                <a:latin typeface="Calibri" panose="020F0502020204030204" pitchFamily="34" charset="0"/>
                <a:cs typeface="Calibri" panose="020F0502020204030204" pitchFamily="34" charset="0"/>
              </a:rPr>
              <a:t>Preparation room safety</a:t>
            </a:r>
            <a:endParaRPr lang="en-US" sz="2000" b="1" dirty="0">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9FF4F072-FFE0-CDBE-1795-E102B1A00F26}"/>
              </a:ext>
            </a:extLst>
          </p:cNvPr>
          <p:cNvGrpSpPr/>
          <p:nvPr/>
        </p:nvGrpSpPr>
        <p:grpSpPr>
          <a:xfrm>
            <a:off x="1830940" y="907476"/>
            <a:ext cx="8530120" cy="5871191"/>
            <a:chOff x="1830940" y="493405"/>
            <a:chExt cx="8530120" cy="5871191"/>
          </a:xfrm>
        </p:grpSpPr>
        <p:sp>
          <p:nvSpPr>
            <p:cNvPr id="2" name="Rectangle 1">
              <a:extLst>
                <a:ext uri="{FF2B5EF4-FFF2-40B4-BE49-F238E27FC236}">
                  <a16:creationId xmlns:a16="http://schemas.microsoft.com/office/drawing/2014/main" id="{66E6BD5C-3F48-3F25-7193-ED799B153EF4}"/>
                </a:ext>
              </a:extLst>
            </p:cNvPr>
            <p:cNvSpPr>
              <a:spLocks noChangeArrowheads="1"/>
            </p:cNvSpPr>
            <p:nvPr/>
          </p:nvSpPr>
          <p:spPr bwMode="auto">
            <a:xfrm>
              <a:off x="6001812" y="4056272"/>
              <a:ext cx="4359248" cy="2308324"/>
            </a:xfrm>
            <a:prstGeom prst="rect">
              <a:avLst/>
            </a:prstGeom>
            <a:noFill/>
            <a:ln w="9525">
              <a:noFill/>
              <a:miter lim="800000"/>
              <a:headEnd/>
              <a:tailEnd/>
            </a:ln>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1600" dirty="0">
                  <a:latin typeface="Calibri" panose="020F0502020204030204" pitchFamily="34" charset="0"/>
                  <a:cs typeface="Calibri" panose="020F0502020204030204" pitchFamily="34" charset="0"/>
                </a:rPr>
                <a:t>THERE ARE </a:t>
              </a:r>
              <a:r>
                <a:rPr lang="en-US" sz="1600" dirty="0">
                  <a:solidFill>
                    <a:schemeClr val="hlink"/>
                  </a:solidFill>
                  <a:latin typeface="Calibri" panose="020F0502020204030204" pitchFamily="34" charset="0"/>
                  <a:cs typeface="Calibri" panose="020F0502020204030204" pitchFamily="34" charset="0"/>
                </a:rPr>
                <a:t>ADDITIONAL FIRE EXTINGUISHERS</a:t>
              </a:r>
              <a:r>
                <a:rPr lang="en-US" sz="1600" dirty="0">
                  <a:latin typeface="Calibri" panose="020F0502020204030204" pitchFamily="34" charset="0"/>
                  <a:cs typeface="Calibri" panose="020F0502020204030204" pitchFamily="34" charset="0"/>
                </a:rPr>
                <a:t> IN THE </a:t>
              </a:r>
              <a:r>
                <a:rPr lang="en-US" sz="1600" u="sng" dirty="0">
                  <a:solidFill>
                    <a:srgbClr val="009900"/>
                  </a:solidFill>
                  <a:latin typeface="Calibri" panose="020F0502020204030204" pitchFamily="34" charset="0"/>
                  <a:cs typeface="Calibri" panose="020F0502020204030204" pitchFamily="34" charset="0"/>
                </a:rPr>
                <a:t>CENTRAL CORRIDOR</a:t>
              </a:r>
              <a:r>
                <a:rPr lang="en-US" sz="1600" dirty="0">
                  <a:latin typeface="Calibri" panose="020F0502020204030204" pitchFamily="34" charset="0"/>
                  <a:cs typeface="Calibri" panose="020F0502020204030204" pitchFamily="34" charset="0"/>
                </a:rPr>
                <a:t> BUT THESE ARE A DIFFERENT CLASS THAN THE ONES IN THE GENERAL CORRIDOR – </a:t>
              </a:r>
              <a:r>
                <a:rPr lang="en-US" sz="1600" dirty="0">
                  <a:solidFill>
                    <a:schemeClr val="hlink"/>
                  </a:solidFill>
                  <a:latin typeface="Calibri" panose="020F0502020204030204" pitchFamily="34" charset="0"/>
                  <a:cs typeface="Calibri" panose="020F0502020204030204" pitchFamily="34" charset="0"/>
                </a:rPr>
                <a:t>IF YOU DON’T KNOW HOW TO USE ANY OF THEM - DON’T !</a:t>
              </a:r>
            </a:p>
            <a:p>
              <a:pPr algn="just"/>
              <a:endParaRPr lang="en-US" sz="1600" dirty="0">
                <a:solidFill>
                  <a:schemeClr val="hlink"/>
                </a:solidFill>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rPr>
                <a:t>If you start a fire alarm or call on EH&amp;S/Fire department, meet them at the main north entrance and explain the situation.</a:t>
              </a:r>
            </a:p>
          </p:txBody>
        </p:sp>
        <p:sp>
          <p:nvSpPr>
            <p:cNvPr id="4" name="Rectangle 3">
              <a:extLst>
                <a:ext uri="{FF2B5EF4-FFF2-40B4-BE49-F238E27FC236}">
                  <a16:creationId xmlns:a16="http://schemas.microsoft.com/office/drawing/2014/main" id="{DDFA20CD-31F5-7794-903C-43CDFBB70573}"/>
                </a:ext>
              </a:extLst>
            </p:cNvPr>
            <p:cNvSpPr>
              <a:spLocks noChangeArrowheads="1"/>
            </p:cNvSpPr>
            <p:nvPr/>
          </p:nvSpPr>
          <p:spPr bwMode="auto">
            <a:xfrm>
              <a:off x="6028403" y="2643800"/>
              <a:ext cx="176129" cy="134536"/>
            </a:xfrm>
            <a:prstGeom prst="rect">
              <a:avLst/>
            </a:prstGeom>
            <a:solidFill>
              <a:srgbClr val="FFCC00"/>
            </a:solidFill>
            <a:ln w="9525">
              <a:solidFill>
                <a:schemeClr val="tx1"/>
              </a:solidFill>
              <a:miter lim="800000"/>
              <a:headEnd/>
              <a:tailEn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endParaRPr lang="en-US"/>
            </a:p>
          </p:txBody>
        </p:sp>
        <p:sp>
          <p:nvSpPr>
            <p:cNvPr id="5" name="Rectangle 4">
              <a:extLst>
                <a:ext uri="{FF2B5EF4-FFF2-40B4-BE49-F238E27FC236}">
                  <a16:creationId xmlns:a16="http://schemas.microsoft.com/office/drawing/2014/main" id="{6D12A5D2-A7B8-9B94-A2B9-8AB5511348C1}"/>
                </a:ext>
              </a:extLst>
            </p:cNvPr>
            <p:cNvSpPr>
              <a:spLocks noChangeArrowheads="1"/>
            </p:cNvSpPr>
            <p:nvPr/>
          </p:nvSpPr>
          <p:spPr bwMode="auto">
            <a:xfrm>
              <a:off x="6028404" y="2935900"/>
              <a:ext cx="163693" cy="151998"/>
            </a:xfrm>
            <a:prstGeom prst="rect">
              <a:avLst/>
            </a:prstGeom>
            <a:solidFill>
              <a:schemeClr val="hlink"/>
            </a:solidFill>
            <a:ln w="9525">
              <a:solidFill>
                <a:srgbClr val="CC0000"/>
              </a:solidFill>
              <a:miter lim="800000"/>
              <a:headEnd/>
              <a:tailEn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endParaRPr lang="en-US"/>
            </a:p>
          </p:txBody>
        </p:sp>
        <p:sp>
          <p:nvSpPr>
            <p:cNvPr id="6" name="Oval 5">
              <a:extLst>
                <a:ext uri="{FF2B5EF4-FFF2-40B4-BE49-F238E27FC236}">
                  <a16:creationId xmlns:a16="http://schemas.microsoft.com/office/drawing/2014/main" id="{D7747068-EAFA-2778-1233-01D466E3C53A}"/>
                </a:ext>
              </a:extLst>
            </p:cNvPr>
            <p:cNvSpPr>
              <a:spLocks noChangeArrowheads="1"/>
            </p:cNvSpPr>
            <p:nvPr/>
          </p:nvSpPr>
          <p:spPr bwMode="auto">
            <a:xfrm>
              <a:off x="6009750" y="3228000"/>
              <a:ext cx="182347" cy="151998"/>
            </a:xfrm>
            <a:prstGeom prst="ellipse">
              <a:avLst/>
            </a:prstGeom>
            <a:solidFill>
              <a:srgbClr val="0033CC"/>
            </a:solidFill>
            <a:ln w="9525">
              <a:solidFill>
                <a:schemeClr val="tx1"/>
              </a:solidFill>
              <a:round/>
              <a:headEnd/>
              <a:tailEn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endParaRPr lang="en-US"/>
            </a:p>
          </p:txBody>
        </p:sp>
        <p:sp>
          <p:nvSpPr>
            <p:cNvPr id="7" name="Text Box 25">
              <a:extLst>
                <a:ext uri="{FF2B5EF4-FFF2-40B4-BE49-F238E27FC236}">
                  <a16:creationId xmlns:a16="http://schemas.microsoft.com/office/drawing/2014/main" id="{8D5A05EB-AA19-770A-98AC-19EBA0E4DD05}"/>
                </a:ext>
              </a:extLst>
            </p:cNvPr>
            <p:cNvSpPr txBox="1">
              <a:spLocks noChangeArrowheads="1"/>
            </p:cNvSpPr>
            <p:nvPr/>
          </p:nvSpPr>
          <p:spPr bwMode="auto">
            <a:xfrm>
              <a:off x="6308190" y="2581887"/>
              <a:ext cx="2685962" cy="244475"/>
            </a:xfrm>
            <a:prstGeom prst="rect">
              <a:avLst/>
            </a:prstGeom>
            <a:noFill/>
            <a:ln w="9525">
              <a:noFill/>
              <a:miter lim="800000"/>
              <a:headEnd/>
              <a:tailEnd/>
            </a:ln>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spcBef>
                  <a:spcPct val="50000"/>
                </a:spcBef>
              </a:pPr>
              <a:r>
                <a:rPr lang="sv-SE" dirty="0"/>
                <a:t>EMERGENCY</a:t>
              </a:r>
              <a:r>
                <a:rPr lang="en-US" dirty="0"/>
                <a:t> PHONE</a:t>
              </a:r>
            </a:p>
          </p:txBody>
        </p:sp>
        <p:sp>
          <p:nvSpPr>
            <p:cNvPr id="8" name="Text Box 26">
              <a:extLst>
                <a:ext uri="{FF2B5EF4-FFF2-40B4-BE49-F238E27FC236}">
                  <a16:creationId xmlns:a16="http://schemas.microsoft.com/office/drawing/2014/main" id="{8B4245E4-2E2C-5329-4DF9-460B1360263B}"/>
                </a:ext>
              </a:extLst>
            </p:cNvPr>
            <p:cNvSpPr txBox="1">
              <a:spLocks noChangeArrowheads="1"/>
            </p:cNvSpPr>
            <p:nvPr/>
          </p:nvSpPr>
          <p:spPr bwMode="auto">
            <a:xfrm>
              <a:off x="6308190" y="2886687"/>
              <a:ext cx="2685962" cy="244475"/>
            </a:xfrm>
            <a:prstGeom prst="rect">
              <a:avLst/>
            </a:prstGeom>
            <a:noFill/>
            <a:ln w="9525">
              <a:noFill/>
              <a:miter lim="800000"/>
              <a:headEnd/>
              <a:tailEnd/>
            </a:ln>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spcBef>
                  <a:spcPct val="50000"/>
                </a:spcBef>
              </a:pPr>
              <a:r>
                <a:rPr lang="sv-SE" dirty="0"/>
                <a:t>FIRE EXTINGUISHER</a:t>
              </a:r>
              <a:endParaRPr lang="en-US" dirty="0"/>
            </a:p>
          </p:txBody>
        </p:sp>
        <p:sp>
          <p:nvSpPr>
            <p:cNvPr id="9" name="Text Box 27">
              <a:extLst>
                <a:ext uri="{FF2B5EF4-FFF2-40B4-BE49-F238E27FC236}">
                  <a16:creationId xmlns:a16="http://schemas.microsoft.com/office/drawing/2014/main" id="{577F70D9-E3AB-20D4-BA01-68F35A1E4B63}"/>
                </a:ext>
              </a:extLst>
            </p:cNvPr>
            <p:cNvSpPr txBox="1">
              <a:spLocks noChangeArrowheads="1"/>
            </p:cNvSpPr>
            <p:nvPr/>
          </p:nvSpPr>
          <p:spPr bwMode="auto">
            <a:xfrm>
              <a:off x="6311299" y="3170850"/>
              <a:ext cx="2685962" cy="244475"/>
            </a:xfrm>
            <a:prstGeom prst="rect">
              <a:avLst/>
            </a:prstGeom>
            <a:noFill/>
            <a:ln w="9525">
              <a:noFill/>
              <a:miter lim="800000"/>
              <a:headEnd/>
              <a:tailEnd/>
            </a:ln>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spcBef>
                  <a:spcPct val="50000"/>
                </a:spcBef>
              </a:pPr>
              <a:r>
                <a:rPr lang="sv-SE" dirty="0"/>
                <a:t>SAFETY SHOWER</a:t>
              </a:r>
              <a:endParaRPr lang="en-US" dirty="0"/>
            </a:p>
          </p:txBody>
        </p:sp>
        <p:sp>
          <p:nvSpPr>
            <p:cNvPr id="10" name="Oval 9">
              <a:extLst>
                <a:ext uri="{FF2B5EF4-FFF2-40B4-BE49-F238E27FC236}">
                  <a16:creationId xmlns:a16="http://schemas.microsoft.com/office/drawing/2014/main" id="{33981989-7DBD-1CA6-1389-9B865F6D579A}"/>
                </a:ext>
              </a:extLst>
            </p:cNvPr>
            <p:cNvSpPr>
              <a:spLocks noChangeArrowheads="1"/>
            </p:cNvSpPr>
            <p:nvPr/>
          </p:nvSpPr>
          <p:spPr bwMode="auto">
            <a:xfrm>
              <a:off x="6022185" y="3537562"/>
              <a:ext cx="182347" cy="151998"/>
            </a:xfrm>
            <a:prstGeom prst="ellipse">
              <a:avLst/>
            </a:prstGeom>
            <a:solidFill>
              <a:srgbClr val="0099CC"/>
            </a:solidFill>
            <a:ln w="9525">
              <a:solidFill>
                <a:schemeClr val="tx1"/>
              </a:solidFill>
              <a:round/>
              <a:headEnd/>
              <a:tailEn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endParaRPr lang="en-US"/>
            </a:p>
          </p:txBody>
        </p:sp>
        <p:sp>
          <p:nvSpPr>
            <p:cNvPr id="11" name="Text Box 29">
              <a:extLst>
                <a:ext uri="{FF2B5EF4-FFF2-40B4-BE49-F238E27FC236}">
                  <a16:creationId xmlns:a16="http://schemas.microsoft.com/office/drawing/2014/main" id="{50F90CD0-FE22-3842-7DE4-23CBBAF6ED52}"/>
                </a:ext>
              </a:extLst>
            </p:cNvPr>
            <p:cNvSpPr txBox="1">
              <a:spLocks noChangeArrowheads="1"/>
            </p:cNvSpPr>
            <p:nvPr/>
          </p:nvSpPr>
          <p:spPr bwMode="auto">
            <a:xfrm>
              <a:off x="6311299" y="3455012"/>
              <a:ext cx="2685962" cy="369888"/>
            </a:xfrm>
            <a:prstGeom prst="rect">
              <a:avLst/>
            </a:prstGeom>
            <a:noFill/>
            <a:ln w="9525">
              <a:noFill/>
              <a:miter lim="800000"/>
              <a:headEnd/>
              <a:tailEnd/>
            </a:ln>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spcBef>
                  <a:spcPct val="50000"/>
                </a:spcBef>
              </a:pPr>
              <a:r>
                <a:rPr lang="sv-SE" dirty="0">
                  <a:latin typeface="Calibri" panose="020F0502020204030204" pitchFamily="34" charset="0"/>
                  <a:cs typeface="Calibri" panose="020F0502020204030204" pitchFamily="34" charset="0"/>
                </a:rPr>
                <a:t>EYE WASH</a:t>
              </a:r>
              <a:endParaRPr lang="en-US" dirty="0">
                <a:latin typeface="Calibri" panose="020F0502020204030204" pitchFamily="34" charset="0"/>
                <a:cs typeface="Calibri" panose="020F0502020204030204" pitchFamily="34" charset="0"/>
              </a:endParaRPr>
            </a:p>
          </p:txBody>
        </p:sp>
        <p:sp>
          <p:nvSpPr>
            <p:cNvPr id="12" name="Text Box 24">
              <a:extLst>
                <a:ext uri="{FF2B5EF4-FFF2-40B4-BE49-F238E27FC236}">
                  <a16:creationId xmlns:a16="http://schemas.microsoft.com/office/drawing/2014/main" id="{5E449DD0-745F-E2CF-08F7-D0DBF85DEA22}"/>
                </a:ext>
              </a:extLst>
            </p:cNvPr>
            <p:cNvSpPr txBox="1">
              <a:spLocks noChangeArrowheads="1"/>
            </p:cNvSpPr>
            <p:nvPr/>
          </p:nvSpPr>
          <p:spPr bwMode="auto">
            <a:xfrm>
              <a:off x="5905310" y="493405"/>
              <a:ext cx="4155229" cy="1938992"/>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spcBef>
                  <a:spcPct val="50000"/>
                </a:spcBef>
              </a:pPr>
              <a:r>
                <a:rPr lang="sv-SE" sz="1600" b="1" dirty="0">
                  <a:latin typeface="Calibri" panose="020F0502020204030204" pitchFamily="34" charset="0"/>
                  <a:cs typeface="Calibri" panose="020F0502020204030204" pitchFamily="34" charset="0"/>
                </a:rPr>
                <a:t>EH</a:t>
              </a:r>
              <a:r>
                <a:rPr lang="en-US" sz="1600" b="1" dirty="0">
                  <a:latin typeface="Calibri" panose="020F0502020204030204" pitchFamily="34" charset="0"/>
                  <a:cs typeface="Calibri" panose="020F0502020204030204" pitchFamily="34" charset="0"/>
                </a:rPr>
                <a:t>&amp;S – 911 PHONE (red colored phones)</a:t>
              </a:r>
              <a:br>
                <a:rPr lang="en-US" sz="1600" dirty="0">
                  <a:latin typeface="Calibri" panose="020F0502020204030204" pitchFamily="34" charset="0"/>
                  <a:cs typeface="Calibri" panose="020F0502020204030204" pitchFamily="34" charset="0"/>
                </a:rPr>
              </a:br>
              <a:r>
                <a:rPr lang="en-US" sz="1600" b="0" dirty="0">
                  <a:latin typeface="Calibri" panose="020F0502020204030204" pitchFamily="34" charset="0"/>
                  <a:cs typeface="Calibri" panose="020F0502020204030204" pitchFamily="34" charset="0"/>
                </a:rPr>
                <a:t>If you accidentally lift up the phone, stay on the line and explain what happened so they know it is a false alarm. Regardless, police and EH&amp;S will respond to any call no matter what! </a:t>
              </a:r>
            </a:p>
            <a:p>
              <a:pPr eaLnBrk="0" hangingPunct="0">
                <a:spcBef>
                  <a:spcPct val="50000"/>
                </a:spcBef>
              </a:pPr>
              <a:r>
                <a:rPr lang="en-US" sz="1600" dirty="0">
                  <a:latin typeface="Calibri" panose="020F0502020204030204" pitchFamily="34" charset="0"/>
                  <a:cs typeface="Calibri" panose="020F0502020204030204" pitchFamily="34" charset="0"/>
                </a:rPr>
                <a:t>911 phones and fire alarm pull boxes are located next to the fire exits</a:t>
              </a:r>
            </a:p>
          </p:txBody>
        </p:sp>
        <p:grpSp>
          <p:nvGrpSpPr>
            <p:cNvPr id="13" name="Group 12">
              <a:extLst>
                <a:ext uri="{FF2B5EF4-FFF2-40B4-BE49-F238E27FC236}">
                  <a16:creationId xmlns:a16="http://schemas.microsoft.com/office/drawing/2014/main" id="{1BADD301-0445-0403-EBDA-BCB19A11AC76}"/>
                </a:ext>
              </a:extLst>
            </p:cNvPr>
            <p:cNvGrpSpPr/>
            <p:nvPr/>
          </p:nvGrpSpPr>
          <p:grpSpPr>
            <a:xfrm>
              <a:off x="1830940" y="1448747"/>
              <a:ext cx="3303587" cy="4602163"/>
              <a:chOff x="645953" y="1861339"/>
              <a:chExt cx="3303587" cy="4602163"/>
            </a:xfrm>
          </p:grpSpPr>
          <p:pic>
            <p:nvPicPr>
              <p:cNvPr id="14" name="Picture 13">
                <a:extLst>
                  <a:ext uri="{FF2B5EF4-FFF2-40B4-BE49-F238E27FC236}">
                    <a16:creationId xmlns:a16="http://schemas.microsoft.com/office/drawing/2014/main" id="{989E5530-E644-D772-8DED-2900354530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953" y="1861339"/>
                <a:ext cx="3303587" cy="4602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9">
                <a:extLst>
                  <a:ext uri="{FF2B5EF4-FFF2-40B4-BE49-F238E27FC236}">
                    <a16:creationId xmlns:a16="http://schemas.microsoft.com/office/drawing/2014/main" id="{A36F7AE2-2420-905F-1D39-AEF13584BD2B}"/>
                  </a:ext>
                </a:extLst>
              </p:cNvPr>
              <p:cNvSpPr txBox="1"/>
              <p:nvPr/>
            </p:nvSpPr>
            <p:spPr>
              <a:xfrm>
                <a:off x="2478721" y="3309138"/>
                <a:ext cx="771525" cy="577081"/>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solidFill>
                      <a:schemeClr val="accent5">
                        <a:lumMod val="50000"/>
                      </a:schemeClr>
                    </a:solidFill>
                  </a:rPr>
                  <a:t>CCMR TEM Prep Lab</a:t>
                </a:r>
              </a:p>
            </p:txBody>
          </p:sp>
          <p:sp>
            <p:nvSpPr>
              <p:cNvPr id="16" name="Oval 15">
                <a:extLst>
                  <a:ext uri="{FF2B5EF4-FFF2-40B4-BE49-F238E27FC236}">
                    <a16:creationId xmlns:a16="http://schemas.microsoft.com/office/drawing/2014/main" id="{727E975C-9857-F7C1-E45D-A2E75D035361}"/>
                  </a:ext>
                </a:extLst>
              </p:cNvPr>
              <p:cNvSpPr>
                <a:spLocks noChangeArrowheads="1"/>
              </p:cNvSpPr>
              <p:nvPr/>
            </p:nvSpPr>
            <p:spPr bwMode="auto">
              <a:xfrm>
                <a:off x="3030109" y="3839418"/>
                <a:ext cx="182347" cy="151998"/>
              </a:xfrm>
              <a:prstGeom prst="ellipse">
                <a:avLst/>
              </a:prstGeom>
              <a:solidFill>
                <a:srgbClr val="0099CC"/>
              </a:solidFill>
              <a:ln w="9525">
                <a:solidFill>
                  <a:schemeClr val="tx1"/>
                </a:solidFill>
                <a:round/>
                <a:headEnd/>
                <a:tailEn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endParaRPr lang="en-US"/>
              </a:p>
            </p:txBody>
          </p:sp>
          <p:sp>
            <p:nvSpPr>
              <p:cNvPr id="17" name="Oval 16">
                <a:extLst>
                  <a:ext uri="{FF2B5EF4-FFF2-40B4-BE49-F238E27FC236}">
                    <a16:creationId xmlns:a16="http://schemas.microsoft.com/office/drawing/2014/main" id="{3BED0021-F5E5-2C4F-776B-4BB1E3E9B552}"/>
                  </a:ext>
                </a:extLst>
              </p:cNvPr>
              <p:cNvSpPr>
                <a:spLocks noChangeArrowheads="1"/>
              </p:cNvSpPr>
              <p:nvPr/>
            </p:nvSpPr>
            <p:spPr bwMode="auto">
              <a:xfrm>
                <a:off x="2794378" y="3839418"/>
                <a:ext cx="182347" cy="151998"/>
              </a:xfrm>
              <a:prstGeom prst="ellipse">
                <a:avLst/>
              </a:prstGeom>
              <a:solidFill>
                <a:srgbClr val="0099CC"/>
              </a:solidFill>
              <a:ln w="9525">
                <a:solidFill>
                  <a:schemeClr val="tx1"/>
                </a:solidFill>
                <a:round/>
                <a:headEnd/>
                <a:tailEn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endParaRPr lang="en-US"/>
              </a:p>
            </p:txBody>
          </p:sp>
          <p:sp>
            <p:nvSpPr>
              <p:cNvPr id="18" name="Oval 17">
                <a:extLst>
                  <a:ext uri="{FF2B5EF4-FFF2-40B4-BE49-F238E27FC236}">
                    <a16:creationId xmlns:a16="http://schemas.microsoft.com/office/drawing/2014/main" id="{0D151267-FB01-BEDB-EF5A-68FD1E5C1D36}"/>
                  </a:ext>
                </a:extLst>
              </p:cNvPr>
              <p:cNvSpPr>
                <a:spLocks noChangeArrowheads="1"/>
              </p:cNvSpPr>
              <p:nvPr/>
            </p:nvSpPr>
            <p:spPr bwMode="auto">
              <a:xfrm>
                <a:off x="2115399" y="3135362"/>
                <a:ext cx="182347" cy="151998"/>
              </a:xfrm>
              <a:prstGeom prst="ellipse">
                <a:avLst/>
              </a:prstGeom>
              <a:solidFill>
                <a:srgbClr val="0033CC"/>
              </a:solidFill>
              <a:ln w="9525">
                <a:solidFill>
                  <a:schemeClr val="tx1"/>
                </a:solidFill>
                <a:round/>
                <a:headEnd/>
                <a:tailEn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endParaRPr lang="en-US"/>
              </a:p>
            </p:txBody>
          </p:sp>
          <p:sp>
            <p:nvSpPr>
              <p:cNvPr id="19" name="Oval 18">
                <a:extLst>
                  <a:ext uri="{FF2B5EF4-FFF2-40B4-BE49-F238E27FC236}">
                    <a16:creationId xmlns:a16="http://schemas.microsoft.com/office/drawing/2014/main" id="{66D0D8CD-B5EA-88B7-54D7-9EF9877AE5AB}"/>
                  </a:ext>
                </a:extLst>
              </p:cNvPr>
              <p:cNvSpPr>
                <a:spLocks noChangeArrowheads="1"/>
              </p:cNvSpPr>
              <p:nvPr/>
            </p:nvSpPr>
            <p:spPr bwMode="auto">
              <a:xfrm>
                <a:off x="2115399" y="4086421"/>
                <a:ext cx="182347" cy="151998"/>
              </a:xfrm>
              <a:prstGeom prst="ellipse">
                <a:avLst/>
              </a:prstGeom>
              <a:solidFill>
                <a:srgbClr val="0033CC"/>
              </a:solidFill>
              <a:ln w="9525">
                <a:solidFill>
                  <a:schemeClr val="tx1"/>
                </a:solidFill>
                <a:round/>
                <a:headEnd/>
                <a:tailEn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endParaRPr lang="en-US"/>
              </a:p>
            </p:txBody>
          </p:sp>
          <p:sp>
            <p:nvSpPr>
              <p:cNvPr id="20" name="Rectangle 19">
                <a:extLst>
                  <a:ext uri="{FF2B5EF4-FFF2-40B4-BE49-F238E27FC236}">
                    <a16:creationId xmlns:a16="http://schemas.microsoft.com/office/drawing/2014/main" id="{5FEEF26A-DD42-8578-9CED-C453BEC2FF3E}"/>
                  </a:ext>
                </a:extLst>
              </p:cNvPr>
              <p:cNvSpPr>
                <a:spLocks noChangeArrowheads="1"/>
              </p:cNvSpPr>
              <p:nvPr/>
            </p:nvSpPr>
            <p:spPr bwMode="auto">
              <a:xfrm>
                <a:off x="3250246" y="4973056"/>
                <a:ext cx="176129" cy="134536"/>
              </a:xfrm>
              <a:prstGeom prst="rect">
                <a:avLst/>
              </a:prstGeom>
              <a:solidFill>
                <a:srgbClr val="FFCC00"/>
              </a:solidFill>
              <a:ln w="9525">
                <a:solidFill>
                  <a:schemeClr val="tx1"/>
                </a:solidFill>
                <a:miter lim="800000"/>
                <a:headEnd/>
                <a:tailEn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endParaRPr lang="en-US"/>
              </a:p>
            </p:txBody>
          </p:sp>
          <p:sp>
            <p:nvSpPr>
              <p:cNvPr id="21" name="Rectangle 20">
                <a:extLst>
                  <a:ext uri="{FF2B5EF4-FFF2-40B4-BE49-F238E27FC236}">
                    <a16:creationId xmlns:a16="http://schemas.microsoft.com/office/drawing/2014/main" id="{13A1534E-874E-7825-07A5-4755976D386A}"/>
                  </a:ext>
                </a:extLst>
              </p:cNvPr>
              <p:cNvSpPr>
                <a:spLocks noChangeArrowheads="1"/>
              </p:cNvSpPr>
              <p:nvPr/>
            </p:nvSpPr>
            <p:spPr bwMode="auto">
              <a:xfrm>
                <a:off x="3262823" y="3025824"/>
                <a:ext cx="163693" cy="151998"/>
              </a:xfrm>
              <a:prstGeom prst="rect">
                <a:avLst/>
              </a:prstGeom>
              <a:solidFill>
                <a:schemeClr val="hlink"/>
              </a:solidFill>
              <a:ln w="9525">
                <a:solidFill>
                  <a:srgbClr val="CC0000"/>
                </a:solidFill>
                <a:miter lim="800000"/>
                <a:headEnd/>
                <a:tailEn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endParaRPr lang="en-US"/>
              </a:p>
            </p:txBody>
          </p:sp>
          <p:sp>
            <p:nvSpPr>
              <p:cNvPr id="22" name="Rectangle 21">
                <a:extLst>
                  <a:ext uri="{FF2B5EF4-FFF2-40B4-BE49-F238E27FC236}">
                    <a16:creationId xmlns:a16="http://schemas.microsoft.com/office/drawing/2014/main" id="{200DEEC7-AF3E-18A8-2BF8-5BC890B7B0D7}"/>
                  </a:ext>
                </a:extLst>
              </p:cNvPr>
              <p:cNvSpPr>
                <a:spLocks noChangeArrowheads="1"/>
              </p:cNvSpPr>
              <p:nvPr/>
            </p:nvSpPr>
            <p:spPr bwMode="auto">
              <a:xfrm>
                <a:off x="3030109" y="4964325"/>
                <a:ext cx="163693" cy="151998"/>
              </a:xfrm>
              <a:prstGeom prst="rect">
                <a:avLst/>
              </a:prstGeom>
              <a:solidFill>
                <a:schemeClr val="hlink"/>
              </a:solidFill>
              <a:ln w="9525">
                <a:solidFill>
                  <a:srgbClr val="CC0000"/>
                </a:solidFill>
                <a:miter lim="800000"/>
                <a:headEnd/>
                <a:tailEn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endParaRPr lang="en-US"/>
              </a:p>
            </p:txBody>
          </p:sp>
        </p:grpSp>
      </p:grpSp>
    </p:spTree>
    <p:extLst>
      <p:ext uri="{BB962C8B-B14F-4D97-AF65-F5344CB8AC3E}">
        <p14:creationId xmlns:p14="http://schemas.microsoft.com/office/powerpoint/2010/main" val="1521049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_9bannertemplate" id="{7EA5F491-E3BB-5249-B1C8-AEBFA90ABE4A}" vid="{7DB07F59-5326-FF46-892A-BAA9BAE8161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_9bannertemplate" id="{7EA5F491-E3BB-5249-B1C8-AEBFA90ABE4A}" vid="{A048640E-0265-0F4D-AEC5-3C5A0CF0F241}"/>
    </a:ext>
  </a:extLst>
</a:theme>
</file>

<file path=docProps/app.xml><?xml version="1.0" encoding="utf-8"?>
<Properties xmlns="http://schemas.openxmlformats.org/officeDocument/2006/extended-properties" xmlns:vt="http://schemas.openxmlformats.org/officeDocument/2006/docPropsVTypes">
  <Template>Office Theme</Template>
  <TotalTime>32</TotalTime>
  <Words>1698</Words>
  <Application>Microsoft Office PowerPoint</Application>
  <PresentationFormat>Widescreen</PresentationFormat>
  <Paragraphs>166</Paragraphs>
  <Slides>15</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Office Theme</vt:lpstr>
      <vt:lpstr>Custom Design</vt:lpstr>
      <vt:lpstr>Sample preparation Laboratory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Shu</dc:creator>
  <cp:lastModifiedBy>Vivek N Iyer</cp:lastModifiedBy>
  <cp:revision>20</cp:revision>
  <dcterms:created xsi:type="dcterms:W3CDTF">2024-03-06T15:38:31Z</dcterms:created>
  <dcterms:modified xsi:type="dcterms:W3CDTF">2025-05-30T16:19:12Z</dcterms:modified>
</cp:coreProperties>
</file>