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59" r:id="rId4"/>
    <p:sldId id="260" r:id="rId5"/>
    <p:sldId id="266" r:id="rId6"/>
    <p:sldId id="267" r:id="rId7"/>
    <p:sldId id="268" r:id="rId8"/>
    <p:sldId id="269" r:id="rId9"/>
    <p:sldId id="272" r:id="rId10"/>
    <p:sldId id="271" r:id="rId11"/>
    <p:sldId id="273" r:id="rId12"/>
    <p:sldId id="274" r:id="rId13"/>
    <p:sldId id="257" r:id="rId14"/>
    <p:sldId id="275" r:id="rId15"/>
    <p:sldId id="258"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p:restoredTop sz="94674"/>
  </p:normalViewPr>
  <p:slideViewPr>
    <p:cSldViewPr snapToGrid="0" snapToObjects="1">
      <p:cViewPr varScale="1">
        <p:scale>
          <a:sx n="79" d="100"/>
          <a:sy n="79"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C785A-3A03-874F-AF05-526C7154C7CD}"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209FE-EAC4-B748-981B-257170E3FC8F}" type="slidenum">
              <a:rPr lang="en-US" smtClean="0"/>
              <a:t>‹#›</a:t>
            </a:fld>
            <a:endParaRPr lang="en-US"/>
          </a:p>
        </p:txBody>
      </p:sp>
    </p:spTree>
    <p:extLst>
      <p:ext uri="{BB962C8B-B14F-4D97-AF65-F5344CB8AC3E}">
        <p14:creationId xmlns:p14="http://schemas.microsoft.com/office/powerpoint/2010/main" val="20391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B10-665A-0D46-992D-8F179B6DC1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1D4DA-A7CB-A54A-AE85-9216A083D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D5DA0A-CA92-5A43-BA22-AE3F038F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1ED35-802D-ED43-90D3-62B3E0DBFC7C}"/>
              </a:ext>
            </a:extLst>
          </p:cNvPr>
          <p:cNvSpPr>
            <a:spLocks noGrp="1"/>
          </p:cNvSpPr>
          <p:nvPr>
            <p:ph type="body" sz="half" idx="2"/>
          </p:nvPr>
        </p:nvSpPr>
        <p:spPr>
          <a:xfrm>
            <a:off x="987706"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0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7EB4B4-C38A-054D-A087-91B15655A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3B18E316-1FFA-3F42-97F5-5B2DB97B3C26}"/>
              </a:ext>
            </a:extLst>
          </p:cNvPr>
          <p:cNvSpPr>
            <a:spLocks noGrp="1"/>
          </p:cNvSpPr>
          <p:nvPr>
            <p:ph type="title"/>
          </p:nvPr>
        </p:nvSpPr>
        <p:spPr>
          <a:xfrm>
            <a:off x="838200" y="142744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2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AD74-802B-5147-8A94-A11BBE129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48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B8C70-1024-D146-A5F5-E500F966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81DC8652-45E6-E944-A9D5-F42C4D2BA0F5}"/>
              </a:ext>
            </a:extLst>
          </p:cNvPr>
          <p:cNvSpPr>
            <a:spLocks noGrp="1"/>
          </p:cNvSpPr>
          <p:nvPr>
            <p:ph type="title"/>
          </p:nvPr>
        </p:nvSpPr>
        <p:spPr>
          <a:xfrm>
            <a:off x="831850" y="298730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4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8EA3-8A28-3242-9987-7E7D04DD5C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1E57A-C566-5B49-9581-F4E9CD8009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76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4B12-F317-4B42-9418-DE4798BD7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FD16-4141-D543-9A5E-41C76EB58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92B9C-9907-3C4E-8DD7-A6DB73842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40471-06DC-954B-8813-AB399A42A0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9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BFB28-71D0-6848-B41F-5AB2F9DBB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176C2-AA01-ED44-962F-048D59CA4B11}"/>
              </a:ext>
            </a:extLst>
          </p:cNvPr>
          <p:cNvSpPr>
            <a:spLocks noGrp="1"/>
          </p:cNvSpPr>
          <p:nvPr>
            <p:ph type="body" sz="half" idx="2"/>
          </p:nvPr>
        </p:nvSpPr>
        <p:spPr>
          <a:xfrm>
            <a:off x="974258"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4529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7F-E6DE-944E-B5DC-49F6EC45032D}"/>
              </a:ext>
            </a:extLst>
          </p:cNvPr>
          <p:cNvSpPr>
            <a:spLocks noGrp="1"/>
          </p:cNvSpPr>
          <p:nvPr>
            <p:ph type="body" idx="1"/>
          </p:nvPr>
        </p:nvSpPr>
        <p:spPr>
          <a:xfrm>
            <a:off x="695960" y="708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C4C57C8-9436-6146-96AA-238DE580BA14}"/>
              </a:ext>
            </a:extLst>
          </p:cNvPr>
          <p:cNvPicPr>
            <a:picLocks noChangeAspect="1"/>
          </p:cNvPicPr>
          <p:nvPr userDrawn="1"/>
        </p:nvPicPr>
        <p:blipFill>
          <a:blip r:embed="rId3"/>
          <a:stretch>
            <a:fillRect/>
          </a:stretch>
        </p:blipFill>
        <p:spPr>
          <a:xfrm>
            <a:off x="-1277470" y="5311590"/>
            <a:ext cx="14764870" cy="1506716"/>
          </a:xfrm>
          <a:prstGeom prst="rect">
            <a:avLst/>
          </a:prstGeom>
        </p:spPr>
      </p:pic>
    </p:spTree>
    <p:extLst>
      <p:ext uri="{BB962C8B-B14F-4D97-AF65-F5344CB8AC3E}">
        <p14:creationId xmlns:p14="http://schemas.microsoft.com/office/powerpoint/2010/main" val="29876302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7B4F7-E772-0B45-854A-7FB53B986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967B7D-1A8F-7346-9D7C-EC446F55C6A0}"/>
              </a:ext>
            </a:extLst>
          </p:cNvPr>
          <p:cNvPicPr>
            <a:picLocks noChangeAspect="1"/>
          </p:cNvPicPr>
          <p:nvPr userDrawn="1"/>
        </p:nvPicPr>
        <p:blipFill>
          <a:blip r:embed="rId11"/>
          <a:stretch>
            <a:fillRect/>
          </a:stretch>
        </p:blipFill>
        <p:spPr>
          <a:xfrm>
            <a:off x="0" y="0"/>
            <a:ext cx="12192000" cy="812800"/>
          </a:xfrm>
          <a:prstGeom prst="rect">
            <a:avLst/>
          </a:prstGeom>
        </p:spPr>
      </p:pic>
    </p:spTree>
    <p:extLst>
      <p:ext uri="{BB962C8B-B14F-4D97-AF65-F5344CB8AC3E}">
        <p14:creationId xmlns:p14="http://schemas.microsoft.com/office/powerpoint/2010/main" val="333332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orkday.cornell.edu/"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cmr.cornell.edu/ccmraccessfor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C005715-3629-21D2-DA57-69A1D9086B3E}"/>
              </a:ext>
            </a:extLst>
          </p:cNvPr>
          <p:cNvSpPr>
            <a:spLocks noChangeArrowheads="1"/>
          </p:cNvSpPr>
          <p:nvPr/>
        </p:nvSpPr>
        <p:spPr bwMode="auto">
          <a:xfrm>
            <a:off x="2940122" y="619875"/>
            <a:ext cx="7696200" cy="2057400"/>
          </a:xfrm>
          <a:prstGeom prst="rect">
            <a:avLst/>
          </a:prstGeom>
          <a:noFill/>
          <a:ln>
            <a:noFill/>
          </a:ln>
          <a:effectLst>
            <a:outerShdw blurRad="38100" dist="25399" dir="2700000" algn="ctr" rotWithShape="0">
              <a:schemeClr val="tx1">
                <a:alpha val="92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eaLnBrk="1" hangingPunct="1">
              <a:buClrTx/>
              <a:buSzTx/>
              <a:buFontTx/>
              <a:buNone/>
              <a:defRPr/>
            </a:pPr>
            <a:endParaRPr kumimoji="0" lang="en-US" sz="3600" b="1">
              <a:latin typeface="Helvetica" charset="0"/>
              <a:ea typeface="ＭＳ Ｐゴシック" charset="0"/>
              <a:cs typeface="ＭＳ Ｐゴシック" charset="0"/>
            </a:endParaRPr>
          </a:p>
        </p:txBody>
      </p:sp>
      <p:sp>
        <p:nvSpPr>
          <p:cNvPr id="6" name="TextBox 2">
            <a:extLst>
              <a:ext uri="{FF2B5EF4-FFF2-40B4-BE49-F238E27FC236}">
                <a16:creationId xmlns:a16="http://schemas.microsoft.com/office/drawing/2014/main" id="{9F983A98-8394-D5E9-AEBE-C0A6F5CAB155}"/>
              </a:ext>
            </a:extLst>
          </p:cNvPr>
          <p:cNvSpPr txBox="1">
            <a:spLocks noChangeArrowheads="1"/>
          </p:cNvSpPr>
          <p:nvPr/>
        </p:nvSpPr>
        <p:spPr bwMode="auto">
          <a:xfrm>
            <a:off x="2711522" y="543675"/>
            <a:ext cx="815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rgbClr val="CC0000"/>
                </a:solidFill>
                <a:latin typeface="Times New Roman" pitchFamily="18" charset="0"/>
                <a:ea typeface="ＭＳ Ｐゴシック" charset="-128"/>
              </a:defRPr>
            </a:lvl1pPr>
            <a:lvl2pPr marL="742950" indent="-285750">
              <a:defRPr kumimoji="1" sz="2400">
                <a:solidFill>
                  <a:srgbClr val="CC0000"/>
                </a:solidFill>
                <a:latin typeface="Times New Roman" pitchFamily="18" charset="0"/>
                <a:ea typeface="ＭＳ Ｐゴシック" charset="-128"/>
              </a:defRPr>
            </a:lvl2pPr>
            <a:lvl3pPr marL="1143000" indent="-228600">
              <a:defRPr kumimoji="1" sz="2400">
                <a:solidFill>
                  <a:srgbClr val="CC0000"/>
                </a:solidFill>
                <a:latin typeface="Times New Roman" pitchFamily="18" charset="0"/>
                <a:ea typeface="ＭＳ Ｐゴシック" charset="-128"/>
              </a:defRPr>
            </a:lvl3pPr>
            <a:lvl4pPr marL="1600200" indent="-228600">
              <a:defRPr kumimoji="1" sz="2400">
                <a:solidFill>
                  <a:srgbClr val="CC0000"/>
                </a:solidFill>
                <a:latin typeface="Times New Roman" pitchFamily="18" charset="0"/>
                <a:ea typeface="ＭＳ Ｐゴシック" charset="-128"/>
              </a:defRPr>
            </a:lvl4pPr>
            <a:lvl5pPr marL="2057400" indent="-228600">
              <a:defRPr kumimoji="1" sz="2400">
                <a:solidFill>
                  <a:srgbClr val="CC0000"/>
                </a:solidFill>
                <a:latin typeface="Times New Roman" pitchFamily="18" charset="0"/>
                <a:ea typeface="ＭＳ Ｐゴシック" charset="-128"/>
              </a:defRPr>
            </a:lvl5pPr>
            <a:lvl6pPr marL="2514600" indent="-228600" eaLnBrk="0" fontAlgn="base" hangingPunct="0">
              <a:spcBef>
                <a:spcPct val="0"/>
              </a:spcBef>
              <a:spcAft>
                <a:spcPct val="0"/>
              </a:spcAft>
              <a:buClr>
                <a:schemeClr val="tx2"/>
              </a:buClr>
              <a:buSzPct val="65000"/>
              <a:buFont typeface="Monotype Sorts" charset="2"/>
              <a:buChar char="n"/>
              <a:defRPr kumimoji="1" sz="2400">
                <a:solidFill>
                  <a:srgbClr val="CC0000"/>
                </a:solidFill>
                <a:latin typeface="Times New Roman" pitchFamily="18" charset="0"/>
                <a:ea typeface="ＭＳ Ｐゴシック" charset="-128"/>
              </a:defRPr>
            </a:lvl6pPr>
            <a:lvl7pPr marL="2971800" indent="-228600" eaLnBrk="0" fontAlgn="base" hangingPunct="0">
              <a:spcBef>
                <a:spcPct val="0"/>
              </a:spcBef>
              <a:spcAft>
                <a:spcPct val="0"/>
              </a:spcAft>
              <a:buClr>
                <a:schemeClr val="tx2"/>
              </a:buClr>
              <a:buSzPct val="65000"/>
              <a:buFont typeface="Monotype Sorts" charset="2"/>
              <a:buChar char="n"/>
              <a:defRPr kumimoji="1" sz="2400">
                <a:solidFill>
                  <a:srgbClr val="CC0000"/>
                </a:solidFill>
                <a:latin typeface="Times New Roman" pitchFamily="18" charset="0"/>
                <a:ea typeface="ＭＳ Ｐゴシック" charset="-128"/>
              </a:defRPr>
            </a:lvl7pPr>
            <a:lvl8pPr marL="3429000" indent="-228600" eaLnBrk="0" fontAlgn="base" hangingPunct="0">
              <a:spcBef>
                <a:spcPct val="0"/>
              </a:spcBef>
              <a:spcAft>
                <a:spcPct val="0"/>
              </a:spcAft>
              <a:buClr>
                <a:schemeClr val="tx2"/>
              </a:buClr>
              <a:buSzPct val="65000"/>
              <a:buFont typeface="Monotype Sorts" charset="2"/>
              <a:buChar char="n"/>
              <a:defRPr kumimoji="1" sz="2400">
                <a:solidFill>
                  <a:srgbClr val="CC0000"/>
                </a:solidFill>
                <a:latin typeface="Times New Roman" pitchFamily="18" charset="0"/>
                <a:ea typeface="ＭＳ Ｐゴシック" charset="-128"/>
              </a:defRPr>
            </a:lvl8pPr>
            <a:lvl9pPr marL="3886200" indent="-228600" eaLnBrk="0" fontAlgn="base" hangingPunct="0">
              <a:spcBef>
                <a:spcPct val="0"/>
              </a:spcBef>
              <a:spcAft>
                <a:spcPct val="0"/>
              </a:spcAft>
              <a:buClr>
                <a:schemeClr val="tx2"/>
              </a:buClr>
              <a:buSzPct val="65000"/>
              <a:buFont typeface="Monotype Sorts" charset="2"/>
              <a:buChar char="n"/>
              <a:defRPr kumimoji="1" sz="2400">
                <a:solidFill>
                  <a:srgbClr val="CC0000"/>
                </a:solidFill>
                <a:latin typeface="Times New Roman" pitchFamily="18" charset="0"/>
                <a:ea typeface="ＭＳ Ｐゴシック" charset="-128"/>
              </a:defRPr>
            </a:lvl9pPr>
          </a:lstStyle>
          <a:p>
            <a:endParaRPr lang="en-US" altLang="en-US">
              <a:solidFill>
                <a:schemeClr val="tx1"/>
              </a:solidFill>
            </a:endParaRPr>
          </a:p>
        </p:txBody>
      </p:sp>
      <p:sp>
        <p:nvSpPr>
          <p:cNvPr id="8" name="Title 1">
            <a:extLst>
              <a:ext uri="{FF2B5EF4-FFF2-40B4-BE49-F238E27FC236}">
                <a16:creationId xmlns:a16="http://schemas.microsoft.com/office/drawing/2014/main" id="{ACC7B66F-BCF5-0D95-2758-DBCEC3605222}"/>
              </a:ext>
            </a:extLst>
          </p:cNvPr>
          <p:cNvSpPr txBox="1">
            <a:spLocks/>
          </p:cNvSpPr>
          <p:nvPr/>
        </p:nvSpPr>
        <p:spPr bwMode="auto">
          <a:xfrm>
            <a:off x="2787722" y="601985"/>
            <a:ext cx="8001000" cy="17526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ctr" eaLnBrk="1" hangingPunct="1">
              <a:buClrTx/>
              <a:buSzTx/>
              <a:buFontTx/>
              <a:buNone/>
              <a:defRPr/>
            </a:pPr>
            <a:r>
              <a:rPr kumimoji="0" lang="en-US" sz="3600" b="1" dirty="0">
                <a:solidFill>
                  <a:schemeClr val="tx1"/>
                </a:solidFill>
                <a:effectLst>
                  <a:outerShdw blurRad="38100" dist="38100" dir="2700000" algn="tl">
                    <a:schemeClr val="tx1"/>
                  </a:outerShdw>
                </a:effectLst>
                <a:latin typeface="+mj-lt"/>
                <a:cs typeface="Arial" charset="0"/>
              </a:rPr>
              <a:t>Clark Hall Materials Facility</a:t>
            </a:r>
          </a:p>
          <a:p>
            <a:pPr algn="ctr" eaLnBrk="1" hangingPunct="1">
              <a:buClrTx/>
              <a:buSzTx/>
              <a:buFontTx/>
              <a:buNone/>
              <a:defRPr/>
            </a:pPr>
            <a:r>
              <a:rPr kumimoji="0" lang="en-US" sz="3600" b="1" dirty="0">
                <a:solidFill>
                  <a:schemeClr val="tx1"/>
                </a:solidFill>
                <a:effectLst>
                  <a:outerShdw blurRad="38100" dist="38100" dir="2700000" algn="tl">
                    <a:schemeClr val="tx1"/>
                  </a:outerShdw>
                </a:effectLst>
                <a:latin typeface="+mj-lt"/>
                <a:cs typeface="Arial" charset="0"/>
              </a:rPr>
              <a:t>Safety Orientation</a:t>
            </a:r>
          </a:p>
          <a:p>
            <a:pPr algn="ctr" eaLnBrk="1" hangingPunct="1">
              <a:buClrTx/>
              <a:buSzTx/>
              <a:buFontTx/>
              <a:buNone/>
              <a:defRPr/>
            </a:pPr>
            <a:r>
              <a:rPr kumimoji="0" lang="en-US" b="1" dirty="0">
                <a:solidFill>
                  <a:schemeClr val="tx1"/>
                </a:solidFill>
                <a:effectLst>
                  <a:outerShdw blurRad="38100" dist="38100" dir="2700000" algn="tl">
                    <a:schemeClr val="tx1"/>
                  </a:outerShdw>
                </a:effectLst>
                <a:latin typeface="+mj-lt"/>
                <a:cs typeface="Arial" charset="0"/>
              </a:rPr>
              <a:t>For rooms D21, D19, D15, D10, D22, E1 Clark Hall</a:t>
            </a:r>
          </a:p>
          <a:p>
            <a:pPr eaLnBrk="1" hangingPunct="1">
              <a:buClrTx/>
              <a:buSzTx/>
              <a:buFontTx/>
              <a:buNone/>
              <a:defRPr/>
            </a:pPr>
            <a:endParaRPr kumimoji="0" lang="en-US" sz="1600" b="1" dirty="0">
              <a:solidFill>
                <a:schemeClr val="tx1"/>
              </a:solidFill>
              <a:effectLst>
                <a:outerShdw blurRad="38100" dist="38100" dir="2700000" algn="tl">
                  <a:schemeClr val="tx1"/>
                </a:outerShdw>
              </a:effectLst>
              <a:latin typeface="+mj-lt"/>
              <a:cs typeface="Trebuchet MS"/>
            </a:endParaRPr>
          </a:p>
        </p:txBody>
      </p:sp>
      <p:sp>
        <p:nvSpPr>
          <p:cNvPr id="9" name="TextBox 8">
            <a:extLst>
              <a:ext uri="{FF2B5EF4-FFF2-40B4-BE49-F238E27FC236}">
                <a16:creationId xmlns:a16="http://schemas.microsoft.com/office/drawing/2014/main" id="{54978E54-22AA-28E0-F595-FE3A90437C86}"/>
              </a:ext>
            </a:extLst>
          </p:cNvPr>
          <p:cNvSpPr txBox="1"/>
          <p:nvPr/>
        </p:nvSpPr>
        <p:spPr>
          <a:xfrm>
            <a:off x="3811956" y="4155067"/>
            <a:ext cx="2286000" cy="861774"/>
          </a:xfrm>
          <a:prstGeom prst="rect">
            <a:avLst/>
          </a:prstGeom>
          <a:noFill/>
        </p:spPr>
        <p:txBody>
          <a:bodyPr wrap="square" rtlCol="0">
            <a:spAutoFit/>
          </a:bodyPr>
          <a:lstStyle/>
          <a:p>
            <a:pPr algn="ctr">
              <a:buNone/>
            </a:pPr>
            <a:r>
              <a:rPr kumimoji="0" lang="en-US" sz="1800" b="1" dirty="0">
                <a:latin typeface="+mj-lt"/>
                <a:ea typeface="ＭＳ Ｐゴシック" charset="0"/>
                <a:cs typeface="Arial" charset="0"/>
              </a:rPr>
              <a:t>Steve Kriske</a:t>
            </a:r>
          </a:p>
          <a:p>
            <a:pPr algn="ctr">
              <a:buNone/>
            </a:pPr>
            <a:r>
              <a:rPr kumimoji="0" lang="en-US" sz="1600" dirty="0">
                <a:latin typeface="+mj-lt"/>
                <a:ea typeface="ＭＳ Ｐゴシック" charset="0"/>
                <a:cs typeface="Arial" charset="0"/>
              </a:rPr>
              <a:t>kriske@cornell.edu</a:t>
            </a:r>
          </a:p>
          <a:p>
            <a:pPr algn="ctr">
              <a:buNone/>
            </a:pPr>
            <a:r>
              <a:rPr kumimoji="0" lang="en-US" sz="1600" dirty="0">
                <a:latin typeface="+mj-lt"/>
                <a:ea typeface="ＭＳ Ｐゴシック" charset="0"/>
                <a:cs typeface="Arial" charset="0"/>
              </a:rPr>
              <a:t>607-255-2367</a:t>
            </a:r>
          </a:p>
        </p:txBody>
      </p:sp>
      <p:sp>
        <p:nvSpPr>
          <p:cNvPr id="10" name="TextBox 9">
            <a:extLst>
              <a:ext uri="{FF2B5EF4-FFF2-40B4-BE49-F238E27FC236}">
                <a16:creationId xmlns:a16="http://schemas.microsoft.com/office/drawing/2014/main" id="{FE63E281-6D83-5A2C-D683-5EF32CC02984}"/>
              </a:ext>
            </a:extLst>
          </p:cNvPr>
          <p:cNvSpPr txBox="1"/>
          <p:nvPr/>
        </p:nvSpPr>
        <p:spPr>
          <a:xfrm>
            <a:off x="7567039" y="4155067"/>
            <a:ext cx="2286000" cy="861774"/>
          </a:xfrm>
          <a:prstGeom prst="rect">
            <a:avLst/>
          </a:prstGeom>
          <a:noFill/>
        </p:spPr>
        <p:txBody>
          <a:bodyPr wrap="square" rtlCol="0">
            <a:spAutoFit/>
          </a:bodyPr>
          <a:lstStyle/>
          <a:p>
            <a:pPr algn="ctr">
              <a:buNone/>
            </a:pPr>
            <a:r>
              <a:rPr kumimoji="0" lang="en-US" sz="1800" b="1" dirty="0">
                <a:latin typeface="+mj-lt"/>
                <a:ea typeface="ＭＳ Ｐゴシック" charset="0"/>
                <a:cs typeface="Arial" charset="0"/>
              </a:rPr>
              <a:t>Alicia Tripp</a:t>
            </a:r>
          </a:p>
          <a:p>
            <a:pPr algn="ctr">
              <a:buNone/>
            </a:pPr>
            <a:r>
              <a:rPr kumimoji="0" lang="en-US" sz="1600" dirty="0">
                <a:latin typeface="+mj-lt"/>
                <a:ea typeface="ＭＳ Ｐゴシック" charset="0"/>
                <a:cs typeface="Arial" charset="0"/>
              </a:rPr>
              <a:t>amt342@cornell.edu</a:t>
            </a:r>
          </a:p>
          <a:p>
            <a:pPr algn="ctr">
              <a:buNone/>
            </a:pPr>
            <a:r>
              <a:rPr kumimoji="0" lang="en-US" sz="1600" dirty="0">
                <a:latin typeface="+mj-lt"/>
                <a:ea typeface="ＭＳ Ｐゴシック" charset="0"/>
                <a:cs typeface="Arial" charset="0"/>
              </a:rPr>
              <a:t>607-255-3608</a:t>
            </a:r>
          </a:p>
        </p:txBody>
      </p:sp>
      <p:sp>
        <p:nvSpPr>
          <p:cNvPr id="11" name="TextBox 10">
            <a:extLst>
              <a:ext uri="{FF2B5EF4-FFF2-40B4-BE49-F238E27FC236}">
                <a16:creationId xmlns:a16="http://schemas.microsoft.com/office/drawing/2014/main" id="{4F5A72CE-6D4E-AA10-1CA8-9A1C93123818}"/>
              </a:ext>
            </a:extLst>
          </p:cNvPr>
          <p:cNvSpPr txBox="1"/>
          <p:nvPr/>
        </p:nvSpPr>
        <p:spPr>
          <a:xfrm>
            <a:off x="4336320" y="5247477"/>
            <a:ext cx="5157001" cy="369332"/>
          </a:xfrm>
          <a:prstGeom prst="rect">
            <a:avLst/>
          </a:prstGeom>
          <a:noFill/>
        </p:spPr>
        <p:txBody>
          <a:bodyPr wrap="square" rtlCol="0">
            <a:spAutoFit/>
          </a:bodyPr>
          <a:lstStyle/>
          <a:p>
            <a:pPr>
              <a:buNone/>
            </a:pPr>
            <a:r>
              <a:rPr kumimoji="0" lang="en-US" sz="1800" b="1" dirty="0">
                <a:latin typeface="+mj-lt"/>
                <a:ea typeface="ＭＳ Ｐゴシック" charset="0"/>
                <a:cs typeface="Arial" charset="0"/>
              </a:rPr>
              <a:t>Facility Manager: Jon Shu (jbs24@cornell.edu)</a:t>
            </a:r>
            <a:endParaRPr kumimoji="0" lang="en-US" sz="1600" dirty="0">
              <a:latin typeface="+mj-lt"/>
              <a:ea typeface="ＭＳ Ｐゴシック" charset="0"/>
              <a:cs typeface="Arial" charset="0"/>
            </a:endParaRPr>
          </a:p>
        </p:txBody>
      </p:sp>
      <p:pic>
        <p:nvPicPr>
          <p:cNvPr id="12" name="Picture 2" descr="https://live-cornell-ccmr.pantheonsite.io/sites/default/files/styles/medium_square/public/2025-05/Steve2.png?h=07184d4b&amp;itok=sC07SeUh">
            <a:extLst>
              <a:ext uri="{FF2B5EF4-FFF2-40B4-BE49-F238E27FC236}">
                <a16:creationId xmlns:a16="http://schemas.microsoft.com/office/drawing/2014/main" id="{ACA43373-E422-EAD0-97B4-B669EEB33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83" y="2140641"/>
            <a:ext cx="2107962" cy="2107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32D11ED-3E0A-9ED1-3077-58C4D44D3FF2}"/>
              </a:ext>
            </a:extLst>
          </p:cNvPr>
          <p:cNvPicPr>
            <a:picLocks noChangeAspect="1" noChangeArrowheads="1"/>
          </p:cNvPicPr>
          <p:nvPr/>
        </p:nvPicPr>
        <p:blipFill>
          <a:blip r:embed="rId3"/>
          <a:srcRect/>
          <a:stretch/>
        </p:blipFill>
        <p:spPr bwMode="auto">
          <a:xfrm>
            <a:off x="7906658" y="2256418"/>
            <a:ext cx="160676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7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22EF57-9858-95E0-17D8-0284BB46948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0CFFC1A-B664-B48C-8E80-6B3098D10050}"/>
              </a:ext>
            </a:extLst>
          </p:cNvPr>
          <p:cNvSpPr txBox="1">
            <a:spLocks/>
          </p:cNvSpPr>
          <p:nvPr/>
        </p:nvSpPr>
        <p:spPr>
          <a:xfrm>
            <a:off x="1765787" y="721817"/>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Waste Disposal (pg.2)</a:t>
            </a:r>
            <a:endParaRPr lang="en-US" sz="3200" b="1" dirty="0"/>
          </a:p>
        </p:txBody>
      </p:sp>
      <p:pic>
        <p:nvPicPr>
          <p:cNvPr id="3" name="Picture 7" descr="050638">
            <a:extLst>
              <a:ext uri="{FF2B5EF4-FFF2-40B4-BE49-F238E27FC236}">
                <a16:creationId xmlns:a16="http://schemas.microsoft.com/office/drawing/2014/main" id="{335D07D9-9C78-C5C5-5D55-20E973C6124C}"/>
              </a:ext>
            </a:extLst>
          </p:cNvPr>
          <p:cNvPicPr>
            <a:picLocks noChangeAspect="1" noChangeArrowheads="1"/>
          </p:cNvPicPr>
          <p:nvPr/>
        </p:nvPicPr>
        <p:blipFill>
          <a:blip r:embed="rId3" cstate="print"/>
          <a:srcRect/>
          <a:stretch>
            <a:fillRect/>
          </a:stretch>
        </p:blipFill>
        <p:spPr bwMode="auto">
          <a:xfrm>
            <a:off x="9589214" y="2568222"/>
            <a:ext cx="914400" cy="1447578"/>
          </a:xfrm>
          <a:prstGeom prst="rect">
            <a:avLst/>
          </a:prstGeom>
          <a:noFill/>
          <a:ln w="9525">
            <a:noFill/>
            <a:miter lim="800000"/>
            <a:headEnd/>
            <a:tailEnd/>
          </a:ln>
        </p:spPr>
      </p:pic>
      <p:pic>
        <p:nvPicPr>
          <p:cNvPr id="4" name="Picture 2" descr="http://sp.ehs.cornell.edu/lab-research-safety/chemical-safety/hazardous-waste-manual/PublishingImages/HazWasteLabel.jpg">
            <a:extLst>
              <a:ext uri="{FF2B5EF4-FFF2-40B4-BE49-F238E27FC236}">
                <a16:creationId xmlns:a16="http://schemas.microsoft.com/office/drawing/2014/main" id="{B8E5ED42-E64C-8D83-8D4C-1B62145FD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5395" y="1016744"/>
            <a:ext cx="1062038" cy="15369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4FD67808-3B7E-AE23-9B3D-6F2769336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3514" y="4891634"/>
            <a:ext cx="819150" cy="17026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2E4E5667-9E98-5E65-F301-92972AA33E38}"/>
              </a:ext>
            </a:extLst>
          </p:cNvPr>
          <p:cNvPicPr>
            <a:picLocks noChangeAspect="1"/>
          </p:cNvPicPr>
          <p:nvPr/>
        </p:nvPicPr>
        <p:blipFill>
          <a:blip r:embed="rId6"/>
          <a:stretch>
            <a:fillRect/>
          </a:stretch>
        </p:blipFill>
        <p:spPr>
          <a:xfrm>
            <a:off x="9606980" y="3910434"/>
            <a:ext cx="970453" cy="990601"/>
          </a:xfrm>
          <a:prstGeom prst="rect">
            <a:avLst/>
          </a:prstGeom>
        </p:spPr>
      </p:pic>
      <p:sp>
        <p:nvSpPr>
          <p:cNvPr id="7" name="TextBox 6">
            <a:extLst>
              <a:ext uri="{FF2B5EF4-FFF2-40B4-BE49-F238E27FC236}">
                <a16:creationId xmlns:a16="http://schemas.microsoft.com/office/drawing/2014/main" id="{085CBDDC-DDF9-EA52-AD50-021E7347F995}"/>
              </a:ext>
            </a:extLst>
          </p:cNvPr>
          <p:cNvSpPr txBox="1"/>
          <p:nvPr/>
        </p:nvSpPr>
        <p:spPr>
          <a:xfrm>
            <a:off x="1588214" y="1455172"/>
            <a:ext cx="8001000" cy="5324535"/>
          </a:xfrm>
          <a:prstGeom prst="rect">
            <a:avLst/>
          </a:prstGeom>
          <a:noFill/>
        </p:spPr>
        <p:txBody>
          <a:bodyPr wrap="square" rtlCol="0">
            <a:spAutoFit/>
          </a:bodyPr>
          <a:lstStyle/>
          <a:p>
            <a:pPr lvl="1">
              <a:buClr>
                <a:srgbClr val="000000"/>
              </a:buClr>
              <a:buNone/>
            </a:pPr>
            <a:r>
              <a:rPr lang="en-US" sz="1700" dirty="0">
                <a:solidFill>
                  <a:srgbClr val="000000"/>
                </a:solidFill>
                <a:latin typeface="Arial"/>
              </a:rPr>
              <a:t>All waste generated in the facility should be disposed of according to EH&amp;S regulations as outlined in EH&amp;S Chemical Waste Disposal training. If you are unsure of how to safely dispose of something, </a:t>
            </a:r>
            <a:r>
              <a:rPr lang="en-US" sz="1700" i="1" dirty="0">
                <a:solidFill>
                  <a:srgbClr val="000000"/>
                </a:solidFill>
                <a:latin typeface="Arial"/>
              </a:rPr>
              <a:t>please ask facility staff</a:t>
            </a:r>
            <a:r>
              <a:rPr lang="en-US" sz="1700" dirty="0">
                <a:solidFill>
                  <a:srgbClr val="000000"/>
                </a:solidFill>
                <a:latin typeface="Arial"/>
              </a:rPr>
              <a:t>. Don’t take a chance of putting yourself, facility users, facility staff, or custodians at risk.</a:t>
            </a:r>
            <a:endParaRPr lang="en-US" sz="1700" dirty="0">
              <a:solidFill>
                <a:schemeClr val="tx1"/>
              </a:solidFill>
              <a:latin typeface="+mn-lt"/>
            </a:endParaRPr>
          </a:p>
          <a:p>
            <a:pPr marL="742950" lvl="1" indent="-285750">
              <a:buFont typeface="Arial" panose="020B0604020202020204" pitchFamily="34" charset="0"/>
              <a:buChar char="•"/>
            </a:pPr>
            <a:r>
              <a:rPr lang="en-US" sz="1700" b="1" dirty="0">
                <a:solidFill>
                  <a:schemeClr val="tx1"/>
                </a:solidFill>
                <a:latin typeface="+mn-lt"/>
              </a:rPr>
              <a:t>Lab Glass – </a:t>
            </a:r>
            <a:r>
              <a:rPr lang="en-US" sz="1700" dirty="0">
                <a:solidFill>
                  <a:schemeClr val="tx1"/>
                </a:solidFill>
                <a:latin typeface="+mn-lt"/>
              </a:rPr>
              <a:t>Microscope slides, old or broken glassware, silicon wafers, etc., which are not contaminated with hazardous materials should be disposed of in the glass disposal containers in D21 (outside the office) and D21E.</a:t>
            </a:r>
          </a:p>
          <a:p>
            <a:pPr marL="742950" lvl="1" indent="-285750">
              <a:buFont typeface="Arial" panose="020B0604020202020204" pitchFamily="34" charset="0"/>
              <a:buChar char="•"/>
            </a:pPr>
            <a:r>
              <a:rPr lang="en-US" sz="1700" b="1" dirty="0">
                <a:solidFill>
                  <a:schemeClr val="tx1"/>
                </a:solidFill>
                <a:latin typeface="+mn-lt"/>
              </a:rPr>
              <a:t>Sharps – </a:t>
            </a:r>
            <a:r>
              <a:rPr lang="en-US" sz="1700" dirty="0">
                <a:solidFill>
                  <a:schemeClr val="tx1"/>
                </a:solidFill>
                <a:latin typeface="+mn-lt"/>
              </a:rPr>
              <a:t>Used blades and other sharp objects (including small items listed above) go in the white sharps containers located around the lab.</a:t>
            </a:r>
          </a:p>
          <a:p>
            <a:pPr marL="742950" lvl="1" indent="-285750">
              <a:buFont typeface="Arial" panose="020B0604020202020204" pitchFamily="34" charset="0"/>
              <a:buChar char="•"/>
            </a:pPr>
            <a:r>
              <a:rPr lang="en-US" sz="1700" b="1" dirty="0">
                <a:solidFill>
                  <a:schemeClr val="tx1"/>
                </a:solidFill>
                <a:latin typeface="+mn-lt"/>
              </a:rPr>
              <a:t>Pipette tips </a:t>
            </a:r>
            <a:r>
              <a:rPr lang="en-US" sz="1700" b="1" dirty="0">
                <a:solidFill>
                  <a:srgbClr val="000000"/>
                </a:solidFill>
                <a:latin typeface="Arial"/>
              </a:rPr>
              <a:t>– </a:t>
            </a:r>
            <a:r>
              <a:rPr lang="en-US" sz="1700" dirty="0">
                <a:solidFill>
                  <a:srgbClr val="000000"/>
                </a:solidFill>
                <a:latin typeface="Arial"/>
              </a:rPr>
              <a:t>Ensure pipette tips are empty, then dispose of them in the white bin in the hood.</a:t>
            </a:r>
          </a:p>
          <a:p>
            <a:pPr marL="742950" lvl="1" indent="-285750">
              <a:buFont typeface="Arial" panose="020B0604020202020204" pitchFamily="34" charset="0"/>
              <a:buChar char="•"/>
            </a:pPr>
            <a:r>
              <a:rPr lang="en-US" sz="1700" b="1" dirty="0">
                <a:solidFill>
                  <a:schemeClr val="tx1"/>
                </a:solidFill>
                <a:latin typeface="+mn-lt"/>
              </a:rPr>
              <a:t>Syringes/needles – </a:t>
            </a:r>
            <a:r>
              <a:rPr lang="en-US" sz="1700" dirty="0">
                <a:solidFill>
                  <a:schemeClr val="tx1"/>
                </a:solidFill>
                <a:latin typeface="+mn-lt"/>
              </a:rPr>
              <a:t>Consult with facility staff if you plan to use these as they have special storage/disposal guidelines.</a:t>
            </a:r>
          </a:p>
          <a:p>
            <a:pPr marL="742950" lvl="1" indent="-285750">
              <a:buFont typeface="Arial" panose="020B0604020202020204" pitchFamily="34" charset="0"/>
              <a:buChar char="•"/>
            </a:pPr>
            <a:r>
              <a:rPr lang="en-US" sz="1700" b="1" dirty="0">
                <a:solidFill>
                  <a:schemeClr val="tx1"/>
                </a:solidFill>
                <a:latin typeface="+mn-lt"/>
              </a:rPr>
              <a:t>Recyclables – </a:t>
            </a:r>
            <a:r>
              <a:rPr lang="en-US" sz="1700" dirty="0">
                <a:solidFill>
                  <a:schemeClr val="tx1"/>
                </a:solidFill>
                <a:latin typeface="+mn-lt"/>
              </a:rPr>
              <a:t>Paper and cardboard should be left in the small blue recycling bins or the large blue box in D21. (Please note that this no longer includes empty drink containers, etc. in lab spaces.)</a:t>
            </a:r>
          </a:p>
          <a:p>
            <a:pPr marL="742950" lvl="1" indent="-285750">
              <a:buFont typeface="Arial" panose="020B0604020202020204" pitchFamily="34" charset="0"/>
              <a:buChar char="•"/>
            </a:pPr>
            <a:r>
              <a:rPr lang="en-US" sz="1700" b="1" dirty="0">
                <a:solidFill>
                  <a:schemeClr val="tx1"/>
                </a:solidFill>
                <a:latin typeface="+mn-lt"/>
              </a:rPr>
              <a:t>Trash – </a:t>
            </a:r>
            <a:r>
              <a:rPr lang="en-US" sz="1700" dirty="0">
                <a:solidFill>
                  <a:schemeClr val="tx1"/>
                </a:solidFill>
                <a:latin typeface="+mn-lt"/>
              </a:rPr>
              <a:t>Anything not fitting the above categories should go in the small trash bins or the large trash can in D21.</a:t>
            </a:r>
          </a:p>
        </p:txBody>
      </p:sp>
    </p:spTree>
    <p:extLst>
      <p:ext uri="{BB962C8B-B14F-4D97-AF65-F5344CB8AC3E}">
        <p14:creationId xmlns:p14="http://schemas.microsoft.com/office/powerpoint/2010/main" val="17621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B7DB13-7669-6F52-B107-AC99D71AD2D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8626DBD-C30D-7971-F01B-E8B89641AC82}"/>
              </a:ext>
            </a:extLst>
          </p:cNvPr>
          <p:cNvSpPr txBox="1">
            <a:spLocks/>
          </p:cNvSpPr>
          <p:nvPr/>
        </p:nvSpPr>
        <p:spPr>
          <a:xfrm>
            <a:off x="2104834" y="701269"/>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Materials Facility Emergency Contact Info</a:t>
            </a:r>
            <a:endParaRPr lang="en-US" sz="3200" b="1" dirty="0"/>
          </a:p>
        </p:txBody>
      </p:sp>
      <p:sp>
        <p:nvSpPr>
          <p:cNvPr id="4" name="TextBox 3">
            <a:extLst>
              <a:ext uri="{FF2B5EF4-FFF2-40B4-BE49-F238E27FC236}">
                <a16:creationId xmlns:a16="http://schemas.microsoft.com/office/drawing/2014/main" id="{3956C137-BFFB-F5F3-013D-9B0FBEFEDB9C}"/>
              </a:ext>
            </a:extLst>
          </p:cNvPr>
          <p:cNvSpPr txBox="1"/>
          <p:nvPr/>
        </p:nvSpPr>
        <p:spPr>
          <a:xfrm>
            <a:off x="2029424" y="1239748"/>
            <a:ext cx="9194236" cy="5109091"/>
          </a:xfrm>
          <a:prstGeom prst="rect">
            <a:avLst/>
          </a:prstGeom>
          <a:noFill/>
        </p:spPr>
        <p:txBody>
          <a:bodyPr wrap="square" rtlCol="0">
            <a:spAutoFit/>
          </a:bodyPr>
          <a:lstStyle/>
          <a:p>
            <a:pPr>
              <a:buNone/>
            </a:pPr>
            <a:r>
              <a:rPr lang="en-US" sz="1800" dirty="0">
                <a:solidFill>
                  <a:srgbClr val="FF0000"/>
                </a:solidFill>
                <a:latin typeface="+mn-lt"/>
              </a:rPr>
              <a:t>In case of emergency, dial 911 from a campus phone, or 607-255-1111 from your mobile phone, to reach Cornell Dispatch.</a:t>
            </a:r>
          </a:p>
          <a:p>
            <a:pPr>
              <a:buNone/>
            </a:pPr>
            <a:endParaRPr lang="en-US" sz="1800" dirty="0">
              <a:solidFill>
                <a:schemeClr val="tx1"/>
              </a:solidFill>
              <a:latin typeface="+mn-lt"/>
            </a:endParaRPr>
          </a:p>
          <a:p>
            <a:pPr>
              <a:buNone/>
            </a:pPr>
            <a:r>
              <a:rPr lang="en-US" sz="1800" dirty="0">
                <a:solidFill>
                  <a:schemeClr val="tx1"/>
                </a:solidFill>
                <a:latin typeface="+mn-lt"/>
              </a:rPr>
              <a:t>For urgent but non-emergency equipment issues, call the appropriate staff member using the number posted on the HASP signs on the doors. If you have questions regarding proper procedures, safety regulations, or other concerns, please contact one of the Facility Staff:</a:t>
            </a:r>
          </a:p>
          <a:p>
            <a:pPr>
              <a:buNone/>
            </a:pPr>
            <a:endParaRPr lang="en-US" sz="1800" dirty="0">
              <a:solidFill>
                <a:schemeClr val="tx1"/>
              </a:solidFill>
              <a:latin typeface="+mn-lt"/>
            </a:endParaRPr>
          </a:p>
          <a:p>
            <a:pPr marL="285750" indent="-285750">
              <a:buFont typeface="Arial" panose="020B0604020202020204" pitchFamily="34" charset="0"/>
              <a:buChar char="•"/>
            </a:pPr>
            <a:r>
              <a:rPr lang="en-US" sz="1800" dirty="0">
                <a:solidFill>
                  <a:schemeClr val="tx1"/>
                </a:solidFill>
                <a:latin typeface="+mn-lt"/>
              </a:rPr>
              <a:t>Steve Kriske: kriske@cornell.edu, D21F Clark Hall</a:t>
            </a:r>
          </a:p>
          <a:p>
            <a:pPr marL="285750" indent="-285750">
              <a:buFont typeface="Arial" panose="020B0604020202020204" pitchFamily="34" charset="0"/>
              <a:buChar char="•"/>
            </a:pPr>
            <a:r>
              <a:rPr lang="en-US" sz="1800" dirty="0">
                <a:solidFill>
                  <a:schemeClr val="tx1"/>
                </a:solidFill>
                <a:latin typeface="+mn-lt"/>
              </a:rPr>
              <a:t>Alicia Tripp: amt342@cornell.edu, D21F Clark Hall</a:t>
            </a:r>
          </a:p>
          <a:p>
            <a:pPr marL="285750" indent="-285750">
              <a:buFont typeface="Arial" panose="020B0604020202020204" pitchFamily="34" charset="0"/>
              <a:buChar char="•"/>
            </a:pPr>
            <a:r>
              <a:rPr lang="en-US" sz="1600" dirty="0">
                <a:solidFill>
                  <a:srgbClr val="000000"/>
                </a:solidFill>
                <a:latin typeface="Arial"/>
              </a:rPr>
              <a:t>Jon Shu (CCMR Associate Director): jbs24@cornell.edu, 633 Clark Hall</a:t>
            </a:r>
          </a:p>
          <a:p>
            <a:pPr>
              <a:buNone/>
            </a:pPr>
            <a:endParaRPr lang="en-US" sz="1800" dirty="0">
              <a:solidFill>
                <a:schemeClr val="tx1"/>
              </a:solidFill>
              <a:latin typeface="+mn-lt"/>
            </a:endParaRPr>
          </a:p>
          <a:p>
            <a:pPr>
              <a:buNone/>
            </a:pPr>
            <a:endParaRPr lang="en-US" sz="1800" dirty="0">
              <a:solidFill>
                <a:schemeClr val="tx1"/>
              </a:solidFill>
              <a:latin typeface="+mn-lt"/>
            </a:endParaRPr>
          </a:p>
          <a:p>
            <a:pPr>
              <a:buNone/>
            </a:pPr>
            <a:r>
              <a:rPr lang="en-US" sz="1800" dirty="0">
                <a:solidFill>
                  <a:schemeClr val="tx1"/>
                </a:solidFill>
                <a:latin typeface="+mn-lt"/>
              </a:rPr>
              <a:t>The following contacts may also be of assistance:</a:t>
            </a:r>
          </a:p>
          <a:p>
            <a:pPr>
              <a:buNone/>
            </a:pPr>
            <a:endParaRPr lang="en-US" sz="1800" dirty="0">
              <a:solidFill>
                <a:schemeClr val="tx1"/>
              </a:solidFill>
              <a:latin typeface="+mn-lt"/>
            </a:endParaRPr>
          </a:p>
          <a:p>
            <a:pPr marL="285750" indent="-285750">
              <a:buFont typeface="Arial" panose="020B0604020202020204" pitchFamily="34" charset="0"/>
              <a:buChar char="•"/>
            </a:pPr>
            <a:r>
              <a:rPr lang="en-US" sz="1700" dirty="0">
                <a:solidFill>
                  <a:schemeClr val="tx1"/>
                </a:solidFill>
                <a:latin typeface="+mn-lt"/>
              </a:rPr>
              <a:t>John Sinnott, CCMR Safety Representative: jps39@cornell.edu, 624 Clark Hall</a:t>
            </a:r>
          </a:p>
          <a:p>
            <a:pPr marL="285750" indent="-285750">
              <a:buFont typeface="Arial" panose="020B0604020202020204" pitchFamily="34" charset="0"/>
              <a:buChar char="•"/>
            </a:pPr>
            <a:r>
              <a:rPr lang="en-US" sz="1700" dirty="0">
                <a:solidFill>
                  <a:schemeClr val="tx1"/>
                </a:solidFill>
                <a:latin typeface="+mn-lt"/>
              </a:rPr>
              <a:t>Todd Pfeiffer, PSC Facilities Director: tap66@cornell.edu, E22 Clark Hall</a:t>
            </a:r>
          </a:p>
          <a:p>
            <a:pPr>
              <a:buNone/>
            </a:pPr>
            <a:endParaRPr lang="en-US" sz="1400" dirty="0">
              <a:solidFill>
                <a:schemeClr val="tx1"/>
              </a:solidFill>
              <a:latin typeface="+mn-lt"/>
            </a:endParaRPr>
          </a:p>
          <a:p>
            <a:pPr>
              <a:buNone/>
            </a:pPr>
            <a:endParaRPr lang="en-US" sz="1400" dirty="0">
              <a:solidFill>
                <a:schemeClr val="tx1"/>
              </a:solidFill>
              <a:latin typeface="+mn-lt"/>
            </a:endParaRPr>
          </a:p>
          <a:p>
            <a:pPr>
              <a:buNone/>
            </a:pPr>
            <a:endParaRPr lang="en-US" sz="1400" dirty="0">
              <a:solidFill>
                <a:schemeClr val="tx1"/>
              </a:solidFill>
              <a:latin typeface="+mn-lt"/>
            </a:endParaRPr>
          </a:p>
        </p:txBody>
      </p:sp>
      <p:sp>
        <p:nvSpPr>
          <p:cNvPr id="5" name="Title 1">
            <a:extLst>
              <a:ext uri="{FF2B5EF4-FFF2-40B4-BE49-F238E27FC236}">
                <a16:creationId xmlns:a16="http://schemas.microsoft.com/office/drawing/2014/main" id="{6A4848C2-7356-FCA0-CD7A-D9EE47A55084}"/>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172202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025230A-9AA9-7B50-67E7-0F2C6DEF5F10}"/>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
        <p:nvSpPr>
          <p:cNvPr id="2" name="Title 1">
            <a:extLst>
              <a:ext uri="{FF2B5EF4-FFF2-40B4-BE49-F238E27FC236}">
                <a16:creationId xmlns:a16="http://schemas.microsoft.com/office/drawing/2014/main" id="{A297B65A-37C8-DCA3-03D8-9D4535939B7F}"/>
              </a:ext>
            </a:extLst>
          </p:cNvPr>
          <p:cNvSpPr txBox="1">
            <a:spLocks/>
          </p:cNvSpPr>
          <p:nvPr/>
        </p:nvSpPr>
        <p:spPr>
          <a:xfrm>
            <a:off x="2156205" y="679009"/>
            <a:ext cx="8943951" cy="476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Emergency Exits</a:t>
            </a:r>
            <a:endParaRPr lang="en-US" dirty="0"/>
          </a:p>
        </p:txBody>
      </p:sp>
      <p:pic>
        <p:nvPicPr>
          <p:cNvPr id="3" name="Content Placeholder 3">
            <a:extLst>
              <a:ext uri="{FF2B5EF4-FFF2-40B4-BE49-F238E27FC236}">
                <a16:creationId xmlns:a16="http://schemas.microsoft.com/office/drawing/2014/main" id="{B283534A-AF19-56CE-ACF5-774FA925F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831" y="2209676"/>
            <a:ext cx="8229600" cy="3729037"/>
          </a:xfrm>
          <a:prstGeom prst="rect">
            <a:avLst/>
          </a:prstGeom>
        </p:spPr>
      </p:pic>
      <p:cxnSp>
        <p:nvCxnSpPr>
          <p:cNvPr id="21" name="Straight Arrow Connector 20">
            <a:extLst>
              <a:ext uri="{FF2B5EF4-FFF2-40B4-BE49-F238E27FC236}">
                <a16:creationId xmlns:a16="http://schemas.microsoft.com/office/drawing/2014/main" id="{A953DC1C-6DE3-A514-F937-FC5F3A481654}"/>
              </a:ext>
            </a:extLst>
          </p:cNvPr>
          <p:cNvCxnSpPr/>
          <p:nvPr/>
        </p:nvCxnSpPr>
        <p:spPr bwMode="auto">
          <a:xfrm>
            <a:off x="5900084" y="3282091"/>
            <a:ext cx="0" cy="1524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14966326-7553-16EE-BAB9-06464C1CF973}"/>
              </a:ext>
            </a:extLst>
          </p:cNvPr>
          <p:cNvCxnSpPr/>
          <p:nvPr/>
        </p:nvCxnSpPr>
        <p:spPr bwMode="auto">
          <a:xfrm flipH="1">
            <a:off x="3614084" y="4767991"/>
            <a:ext cx="222504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D9FA6FA7-CEA5-E83D-80A3-316E16C85C52}"/>
              </a:ext>
            </a:extLst>
          </p:cNvPr>
          <p:cNvCxnSpPr/>
          <p:nvPr/>
        </p:nvCxnSpPr>
        <p:spPr bwMode="auto">
          <a:xfrm>
            <a:off x="3568364" y="4760371"/>
            <a:ext cx="0" cy="3429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5F922CFD-63EE-A9AE-BC20-1424EA136FBF}"/>
              </a:ext>
            </a:extLst>
          </p:cNvPr>
          <p:cNvCxnSpPr/>
          <p:nvPr/>
        </p:nvCxnSpPr>
        <p:spPr bwMode="auto">
          <a:xfrm flipH="1">
            <a:off x="2402504" y="5103271"/>
            <a:ext cx="112014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74D738EA-F9EF-C252-C30A-03F7BEC2A1DF}"/>
              </a:ext>
            </a:extLst>
          </p:cNvPr>
          <p:cNvCxnSpPr/>
          <p:nvPr/>
        </p:nvCxnSpPr>
        <p:spPr bwMode="auto">
          <a:xfrm>
            <a:off x="5983904" y="4760371"/>
            <a:ext cx="28194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F6D147FE-B556-4460-6CFC-6104AB2007A9}"/>
              </a:ext>
            </a:extLst>
          </p:cNvPr>
          <p:cNvCxnSpPr/>
          <p:nvPr/>
        </p:nvCxnSpPr>
        <p:spPr bwMode="auto">
          <a:xfrm>
            <a:off x="8803304" y="4803669"/>
            <a:ext cx="0" cy="84062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FE6922EA-3B2B-5CD9-EA09-597500A2B5C4}"/>
              </a:ext>
            </a:extLst>
          </p:cNvPr>
          <p:cNvCxnSpPr/>
          <p:nvPr/>
        </p:nvCxnSpPr>
        <p:spPr bwMode="auto">
          <a:xfrm>
            <a:off x="8803304" y="5690011"/>
            <a:ext cx="128778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8" name="TextBox 27">
            <a:extLst>
              <a:ext uri="{FF2B5EF4-FFF2-40B4-BE49-F238E27FC236}">
                <a16:creationId xmlns:a16="http://schemas.microsoft.com/office/drawing/2014/main" id="{AE532FCD-D428-4DC2-A964-5AA9D319EDFE}"/>
              </a:ext>
            </a:extLst>
          </p:cNvPr>
          <p:cNvSpPr txBox="1"/>
          <p:nvPr/>
        </p:nvSpPr>
        <p:spPr>
          <a:xfrm>
            <a:off x="7965104" y="5872891"/>
            <a:ext cx="2438400" cy="830997"/>
          </a:xfrm>
          <a:prstGeom prst="rect">
            <a:avLst/>
          </a:prstGeom>
          <a:noFill/>
        </p:spPr>
        <p:txBody>
          <a:bodyPr wrap="square" rtlCol="0">
            <a:spAutoFit/>
          </a:bodyPr>
          <a:lstStyle/>
          <a:p>
            <a:pPr>
              <a:buNone/>
            </a:pPr>
            <a:r>
              <a:rPr lang="en-US" dirty="0"/>
              <a:t>Primary Exit to Loading Dock</a:t>
            </a:r>
          </a:p>
        </p:txBody>
      </p:sp>
      <p:sp>
        <p:nvSpPr>
          <p:cNvPr id="29" name="TextBox 28">
            <a:extLst>
              <a:ext uri="{FF2B5EF4-FFF2-40B4-BE49-F238E27FC236}">
                <a16:creationId xmlns:a16="http://schemas.microsoft.com/office/drawing/2014/main" id="{836DECEA-2379-34F1-4880-340C728687A6}"/>
              </a:ext>
            </a:extLst>
          </p:cNvPr>
          <p:cNvSpPr txBox="1"/>
          <p:nvPr/>
        </p:nvSpPr>
        <p:spPr>
          <a:xfrm>
            <a:off x="2283431" y="5511912"/>
            <a:ext cx="2661306" cy="830997"/>
          </a:xfrm>
          <a:prstGeom prst="rect">
            <a:avLst/>
          </a:prstGeom>
          <a:noFill/>
        </p:spPr>
        <p:txBody>
          <a:bodyPr wrap="none" rtlCol="0">
            <a:spAutoFit/>
          </a:bodyPr>
          <a:lstStyle/>
          <a:p>
            <a:pPr>
              <a:buNone/>
            </a:pPr>
            <a:r>
              <a:rPr lang="en-US" dirty="0"/>
              <a:t>Secondary Exit</a:t>
            </a:r>
          </a:p>
          <a:p>
            <a:pPr>
              <a:buNone/>
            </a:pPr>
            <a:r>
              <a:rPr lang="en-US" dirty="0"/>
              <a:t>Through Baker Hall</a:t>
            </a:r>
          </a:p>
        </p:txBody>
      </p:sp>
      <p:sp>
        <p:nvSpPr>
          <p:cNvPr id="30" name="TextBox 29">
            <a:extLst>
              <a:ext uri="{FF2B5EF4-FFF2-40B4-BE49-F238E27FC236}">
                <a16:creationId xmlns:a16="http://schemas.microsoft.com/office/drawing/2014/main" id="{C019B0DC-92B9-4271-1215-401D306BD502}"/>
              </a:ext>
            </a:extLst>
          </p:cNvPr>
          <p:cNvSpPr txBox="1"/>
          <p:nvPr/>
        </p:nvSpPr>
        <p:spPr>
          <a:xfrm>
            <a:off x="2740631" y="1652602"/>
            <a:ext cx="7848600" cy="707886"/>
          </a:xfrm>
          <a:prstGeom prst="rect">
            <a:avLst/>
          </a:prstGeom>
          <a:noFill/>
        </p:spPr>
        <p:txBody>
          <a:bodyPr wrap="square" rtlCol="0">
            <a:spAutoFit/>
          </a:bodyPr>
          <a:lstStyle/>
          <a:p>
            <a:pPr>
              <a:buNone/>
            </a:pPr>
            <a:r>
              <a:rPr lang="en-US" sz="2000" dirty="0">
                <a:solidFill>
                  <a:schemeClr val="tx1"/>
                </a:solidFill>
              </a:rPr>
              <a:t>In case of an emergency, follow the exit signs to the loading dock (primary exit), or into Baker to the exit at the end of the hallway (secondary exit).</a:t>
            </a:r>
          </a:p>
        </p:txBody>
      </p:sp>
    </p:spTree>
    <p:extLst>
      <p:ext uri="{BB962C8B-B14F-4D97-AF65-F5344CB8AC3E}">
        <p14:creationId xmlns:p14="http://schemas.microsoft.com/office/powerpoint/2010/main" val="301953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C7DF50-74A7-CEAB-1D35-D3DF8FBF4B7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17F27D-86A1-BE53-2026-1C2B36D8F4ED}"/>
              </a:ext>
            </a:extLst>
          </p:cNvPr>
          <p:cNvPicPr>
            <a:picLocks noChangeAspect="1"/>
          </p:cNvPicPr>
          <p:nvPr/>
        </p:nvPicPr>
        <p:blipFill>
          <a:blip r:embed="rId3"/>
          <a:stretch>
            <a:fillRect/>
          </a:stretch>
        </p:blipFill>
        <p:spPr>
          <a:xfrm>
            <a:off x="2636122" y="1275107"/>
            <a:ext cx="3286783" cy="5487763"/>
          </a:xfrm>
          <a:prstGeom prst="rect">
            <a:avLst/>
          </a:prstGeom>
        </p:spPr>
      </p:pic>
      <p:sp>
        <p:nvSpPr>
          <p:cNvPr id="5" name="Title 1">
            <a:extLst>
              <a:ext uri="{FF2B5EF4-FFF2-40B4-BE49-F238E27FC236}">
                <a16:creationId xmlns:a16="http://schemas.microsoft.com/office/drawing/2014/main" id="{6B2E1039-192D-0736-1B5B-B3A461D729DE}"/>
              </a:ext>
            </a:extLst>
          </p:cNvPr>
          <p:cNvSpPr txBox="1">
            <a:spLocks/>
          </p:cNvSpPr>
          <p:nvPr/>
        </p:nvSpPr>
        <p:spPr>
          <a:xfrm>
            <a:off x="2012367" y="629350"/>
            <a:ext cx="8943951" cy="476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Emergency Facilities</a:t>
            </a:r>
            <a:endParaRPr lang="en-US" dirty="0"/>
          </a:p>
        </p:txBody>
      </p:sp>
      <p:sp>
        <p:nvSpPr>
          <p:cNvPr id="6" name="TextBox 5">
            <a:extLst>
              <a:ext uri="{FF2B5EF4-FFF2-40B4-BE49-F238E27FC236}">
                <a16:creationId xmlns:a16="http://schemas.microsoft.com/office/drawing/2014/main" id="{D9220582-FEA9-5088-838A-C2390E121421}"/>
              </a:ext>
            </a:extLst>
          </p:cNvPr>
          <p:cNvSpPr txBox="1"/>
          <p:nvPr/>
        </p:nvSpPr>
        <p:spPr>
          <a:xfrm>
            <a:off x="6635393" y="2310829"/>
            <a:ext cx="3581400" cy="3416320"/>
          </a:xfrm>
          <a:prstGeom prst="rect">
            <a:avLst/>
          </a:prstGeom>
          <a:noFill/>
        </p:spPr>
        <p:txBody>
          <a:bodyPr wrap="square" rtlCol="0">
            <a:spAutoFit/>
          </a:bodyPr>
          <a:lstStyle/>
          <a:p>
            <a:pPr>
              <a:buNone/>
            </a:pPr>
            <a:r>
              <a:rPr lang="en-US" dirty="0">
                <a:solidFill>
                  <a:schemeClr val="tx1"/>
                </a:solidFill>
              </a:rPr>
              <a:t>Protect yourself: know where emergency facilities are located before you need them:</a:t>
            </a:r>
          </a:p>
          <a:p>
            <a:pPr marL="342900" indent="-342900">
              <a:buFont typeface="Wingdings" panose="05000000000000000000" pitchFamily="2" charset="2"/>
              <a:buChar char="§"/>
            </a:pPr>
            <a:r>
              <a:rPr lang="en-US" dirty="0">
                <a:solidFill>
                  <a:srgbClr val="FF0000"/>
                </a:solidFill>
              </a:rPr>
              <a:t>Fire Extinguisher</a:t>
            </a:r>
          </a:p>
          <a:p>
            <a:pPr marL="342900" indent="-342900">
              <a:buFont typeface="Wingdings" panose="05000000000000000000" pitchFamily="2" charset="2"/>
              <a:buChar char="§"/>
            </a:pPr>
            <a:r>
              <a:rPr lang="en-US" dirty="0">
                <a:solidFill>
                  <a:srgbClr val="0000D3"/>
                </a:solidFill>
              </a:rPr>
              <a:t>Safety Shower</a:t>
            </a:r>
          </a:p>
          <a:p>
            <a:pPr marL="342900" indent="-342900">
              <a:buFont typeface="Wingdings" panose="05000000000000000000" pitchFamily="2" charset="2"/>
              <a:buChar char="§"/>
            </a:pPr>
            <a:r>
              <a:rPr lang="en-US" dirty="0">
                <a:solidFill>
                  <a:srgbClr val="00B0F0"/>
                </a:solidFill>
              </a:rPr>
              <a:t>Eyewash</a:t>
            </a:r>
          </a:p>
          <a:p>
            <a:pPr>
              <a:buNone/>
            </a:pPr>
            <a:endParaRPr lang="en-US" dirty="0">
              <a:solidFill>
                <a:srgbClr val="7030A0"/>
              </a:solidFill>
            </a:endParaRPr>
          </a:p>
          <a:p>
            <a:pPr marL="342900" indent="-342900">
              <a:buFont typeface="Wingdings" panose="05000000000000000000" pitchFamily="2" charset="2"/>
              <a:buChar char="§"/>
            </a:pPr>
            <a:endParaRPr lang="en-US" dirty="0">
              <a:solidFill>
                <a:srgbClr val="7030A0"/>
              </a:solidFill>
            </a:endParaRPr>
          </a:p>
        </p:txBody>
      </p:sp>
      <p:sp>
        <p:nvSpPr>
          <p:cNvPr id="7" name="Oval 6">
            <a:extLst>
              <a:ext uri="{FF2B5EF4-FFF2-40B4-BE49-F238E27FC236}">
                <a16:creationId xmlns:a16="http://schemas.microsoft.com/office/drawing/2014/main" id="{E870231F-1CAD-0EE9-4AA7-B732F8F7B1CA}"/>
              </a:ext>
            </a:extLst>
          </p:cNvPr>
          <p:cNvSpPr/>
          <p:nvPr/>
        </p:nvSpPr>
        <p:spPr bwMode="auto">
          <a:xfrm>
            <a:off x="5065638" y="4886389"/>
            <a:ext cx="76200" cy="762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8" name="Oval 7">
            <a:extLst>
              <a:ext uri="{FF2B5EF4-FFF2-40B4-BE49-F238E27FC236}">
                <a16:creationId xmlns:a16="http://schemas.microsoft.com/office/drawing/2014/main" id="{CEBE8C01-7455-3E9C-7443-33D8D37507CD}"/>
              </a:ext>
            </a:extLst>
          </p:cNvPr>
          <p:cNvSpPr/>
          <p:nvPr/>
        </p:nvSpPr>
        <p:spPr bwMode="auto">
          <a:xfrm>
            <a:off x="4626241" y="5389308"/>
            <a:ext cx="76200" cy="76200"/>
          </a:xfrm>
          <a:prstGeom prst="ellipse">
            <a:avLst/>
          </a:prstGeom>
          <a:solidFill>
            <a:srgbClr val="0000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Oval 8">
            <a:extLst>
              <a:ext uri="{FF2B5EF4-FFF2-40B4-BE49-F238E27FC236}">
                <a16:creationId xmlns:a16="http://schemas.microsoft.com/office/drawing/2014/main" id="{D0AA2134-0E45-4FF8-0DBE-16C65177DF67}"/>
              </a:ext>
            </a:extLst>
          </p:cNvPr>
          <p:cNvSpPr/>
          <p:nvPr/>
        </p:nvSpPr>
        <p:spPr bwMode="auto">
          <a:xfrm>
            <a:off x="5200270" y="2937425"/>
            <a:ext cx="76200" cy="76200"/>
          </a:xfrm>
          <a:prstGeom prst="ellipse">
            <a:avLst/>
          </a:prstGeom>
          <a:solidFill>
            <a:srgbClr val="0000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Oval 9">
            <a:extLst>
              <a:ext uri="{FF2B5EF4-FFF2-40B4-BE49-F238E27FC236}">
                <a16:creationId xmlns:a16="http://schemas.microsoft.com/office/drawing/2014/main" id="{A3534C47-70F0-0883-52D1-AD1F09EA7E32}"/>
              </a:ext>
            </a:extLst>
          </p:cNvPr>
          <p:cNvSpPr/>
          <p:nvPr/>
        </p:nvSpPr>
        <p:spPr bwMode="auto">
          <a:xfrm>
            <a:off x="4621150" y="5648387"/>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Oval 10">
            <a:extLst>
              <a:ext uri="{FF2B5EF4-FFF2-40B4-BE49-F238E27FC236}">
                <a16:creationId xmlns:a16="http://schemas.microsoft.com/office/drawing/2014/main" id="{6DF9999E-1A8A-A215-7C19-277C543A52F2}"/>
              </a:ext>
            </a:extLst>
          </p:cNvPr>
          <p:cNvSpPr/>
          <p:nvPr/>
        </p:nvSpPr>
        <p:spPr bwMode="auto">
          <a:xfrm>
            <a:off x="4872610" y="5130229"/>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Oval 11">
            <a:extLst>
              <a:ext uri="{FF2B5EF4-FFF2-40B4-BE49-F238E27FC236}">
                <a16:creationId xmlns:a16="http://schemas.microsoft.com/office/drawing/2014/main" id="{0C76CE78-E33D-3ACE-7D08-C8B263AD509D}"/>
              </a:ext>
            </a:extLst>
          </p:cNvPr>
          <p:cNvSpPr/>
          <p:nvPr/>
        </p:nvSpPr>
        <p:spPr bwMode="auto">
          <a:xfrm>
            <a:off x="4613530" y="4688266"/>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Oval 12">
            <a:extLst>
              <a:ext uri="{FF2B5EF4-FFF2-40B4-BE49-F238E27FC236}">
                <a16:creationId xmlns:a16="http://schemas.microsoft.com/office/drawing/2014/main" id="{C3BECC29-07FA-20EC-13CB-4032322D6990}"/>
              </a:ext>
            </a:extLst>
          </p:cNvPr>
          <p:cNvSpPr/>
          <p:nvPr/>
        </p:nvSpPr>
        <p:spPr bwMode="auto">
          <a:xfrm>
            <a:off x="5294238" y="4726366"/>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Oval 13">
            <a:extLst>
              <a:ext uri="{FF2B5EF4-FFF2-40B4-BE49-F238E27FC236}">
                <a16:creationId xmlns:a16="http://schemas.microsoft.com/office/drawing/2014/main" id="{12BF6C71-2166-4A26-AA29-07A7FF63DFB5}"/>
              </a:ext>
            </a:extLst>
          </p:cNvPr>
          <p:cNvSpPr/>
          <p:nvPr/>
        </p:nvSpPr>
        <p:spPr bwMode="auto">
          <a:xfrm>
            <a:off x="5134218" y="4368229"/>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Oval 14">
            <a:extLst>
              <a:ext uri="{FF2B5EF4-FFF2-40B4-BE49-F238E27FC236}">
                <a16:creationId xmlns:a16="http://schemas.microsoft.com/office/drawing/2014/main" id="{029B36A8-9C1D-E143-0162-CC8F6B8BCAFB}"/>
              </a:ext>
            </a:extLst>
          </p:cNvPr>
          <p:cNvSpPr/>
          <p:nvPr/>
        </p:nvSpPr>
        <p:spPr bwMode="auto">
          <a:xfrm>
            <a:off x="5124070" y="1777429"/>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6" name="Oval 15">
            <a:extLst>
              <a:ext uri="{FF2B5EF4-FFF2-40B4-BE49-F238E27FC236}">
                <a16:creationId xmlns:a16="http://schemas.microsoft.com/office/drawing/2014/main" id="{24B3E979-DE16-1EE4-086F-48885F9C38B8}"/>
              </a:ext>
            </a:extLst>
          </p:cNvPr>
          <p:cNvSpPr/>
          <p:nvPr/>
        </p:nvSpPr>
        <p:spPr bwMode="auto">
          <a:xfrm>
            <a:off x="5294238" y="2158429"/>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Oval 16">
            <a:extLst>
              <a:ext uri="{FF2B5EF4-FFF2-40B4-BE49-F238E27FC236}">
                <a16:creationId xmlns:a16="http://schemas.microsoft.com/office/drawing/2014/main" id="{F226B949-8DB0-D30D-C2DB-664729CD921A}"/>
              </a:ext>
            </a:extLst>
          </p:cNvPr>
          <p:cNvSpPr/>
          <p:nvPr/>
        </p:nvSpPr>
        <p:spPr bwMode="auto">
          <a:xfrm>
            <a:off x="5032630" y="3606229"/>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8" name="Rectangle 17">
            <a:extLst>
              <a:ext uri="{FF2B5EF4-FFF2-40B4-BE49-F238E27FC236}">
                <a16:creationId xmlns:a16="http://schemas.microsoft.com/office/drawing/2014/main" id="{439E3840-F19C-CA9D-E75E-F8C007CC0B32}"/>
              </a:ext>
            </a:extLst>
          </p:cNvPr>
          <p:cNvSpPr/>
          <p:nvPr/>
        </p:nvSpPr>
        <p:spPr bwMode="auto">
          <a:xfrm>
            <a:off x="4621150" y="3987229"/>
            <a:ext cx="487680" cy="457200"/>
          </a:xfrm>
          <a:prstGeom prst="rect">
            <a:avLst/>
          </a:prstGeom>
          <a:solidFill>
            <a:srgbClr val="8CFF8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dirty="0">
                <a:solidFill>
                  <a:schemeClr val="tx1"/>
                </a:solidFill>
                <a:latin typeface="Arial" pitchFamily="34" charset="0"/>
              </a:rPr>
              <a:t>D19</a:t>
            </a:r>
            <a:endParaRPr kumimoji="0" lang="en-US" sz="1050" b="0" i="0" u="none" strike="noStrike" cap="none" normalizeH="0" baseline="0" dirty="0">
              <a:ln>
                <a:noFill/>
              </a:ln>
              <a:solidFill>
                <a:schemeClr val="tx1"/>
              </a:solidFill>
              <a:effectLst/>
              <a:latin typeface="Arial" pitchFamily="34" charset="0"/>
            </a:endParaRPr>
          </a:p>
        </p:txBody>
      </p:sp>
      <p:sp>
        <p:nvSpPr>
          <p:cNvPr id="19" name="Oval 18">
            <a:extLst>
              <a:ext uri="{FF2B5EF4-FFF2-40B4-BE49-F238E27FC236}">
                <a16:creationId xmlns:a16="http://schemas.microsoft.com/office/drawing/2014/main" id="{9B295AC9-4153-4AA8-7603-D020B3A35B3C}"/>
              </a:ext>
            </a:extLst>
          </p:cNvPr>
          <p:cNvSpPr/>
          <p:nvPr/>
        </p:nvSpPr>
        <p:spPr bwMode="auto">
          <a:xfrm>
            <a:off x="5210418" y="3120305"/>
            <a:ext cx="76200" cy="762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 name="Title 1">
            <a:extLst>
              <a:ext uri="{FF2B5EF4-FFF2-40B4-BE49-F238E27FC236}">
                <a16:creationId xmlns:a16="http://schemas.microsoft.com/office/drawing/2014/main" id="{8A782466-8290-41B9-EAB9-35CD0C5688E6}"/>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56714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A80E8F-3C99-49DC-6355-34B9DA608303}"/>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2DC7CDD-067A-5535-542E-9A7483D6774C}"/>
              </a:ext>
            </a:extLst>
          </p:cNvPr>
          <p:cNvSpPr txBox="1">
            <a:spLocks/>
          </p:cNvSpPr>
          <p:nvPr/>
        </p:nvSpPr>
        <p:spPr>
          <a:xfrm>
            <a:off x="1714417" y="1071139"/>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Shared Facility Access</a:t>
            </a:r>
            <a:endParaRPr lang="en-US" sz="3200" b="1" dirty="0"/>
          </a:p>
        </p:txBody>
      </p:sp>
      <p:sp>
        <p:nvSpPr>
          <p:cNvPr id="3" name="TextBox 2">
            <a:extLst>
              <a:ext uri="{FF2B5EF4-FFF2-40B4-BE49-F238E27FC236}">
                <a16:creationId xmlns:a16="http://schemas.microsoft.com/office/drawing/2014/main" id="{E93020DC-BBD8-72B4-2B3C-4A8EBA93B5D0}"/>
              </a:ext>
            </a:extLst>
          </p:cNvPr>
          <p:cNvSpPr txBox="1"/>
          <p:nvPr/>
        </p:nvSpPr>
        <p:spPr>
          <a:xfrm>
            <a:off x="1895368" y="1973494"/>
            <a:ext cx="8763000" cy="4154984"/>
          </a:xfrm>
          <a:prstGeom prst="rect">
            <a:avLst/>
          </a:prstGeom>
          <a:noFill/>
        </p:spPr>
        <p:txBody>
          <a:bodyPr wrap="square" rtlCol="0">
            <a:spAutoFit/>
          </a:bodyPr>
          <a:lstStyle/>
          <a:p>
            <a:pPr lvl="1">
              <a:buNone/>
            </a:pPr>
            <a:r>
              <a:rPr lang="en-US" sz="2400" dirty="0">
                <a:solidFill>
                  <a:schemeClr val="tx1"/>
                </a:solidFill>
                <a:latin typeface="+mn-lt"/>
              </a:rPr>
              <a:t>All users must understand the information presented in this facility orientation and show proof of the following safety trainings, available through Workday Learning, in order to gain access to the facility:</a:t>
            </a:r>
          </a:p>
          <a:p>
            <a:pPr lvl="1">
              <a:buNone/>
            </a:pPr>
            <a:endParaRPr lang="en-US" sz="2400" dirty="0">
              <a:solidFill>
                <a:schemeClr val="tx1"/>
              </a:solidFill>
              <a:latin typeface="+mn-lt"/>
            </a:endParaRPr>
          </a:p>
          <a:p>
            <a:pPr marL="628650" lvl="1" indent="-171450">
              <a:buFont typeface="Arial" panose="020B0604020202020204" pitchFamily="34" charset="0"/>
              <a:buChar char="•"/>
            </a:pPr>
            <a:r>
              <a:rPr lang="en-US" sz="2400" dirty="0">
                <a:solidFill>
                  <a:schemeClr val="tx1"/>
                </a:solidFill>
                <a:latin typeface="+mn-lt"/>
              </a:rPr>
              <a:t>EH&amp;S Laboratory Safety (#2555-laboratory)</a:t>
            </a:r>
          </a:p>
          <a:p>
            <a:pPr marL="628650" lvl="1" indent="-171450">
              <a:buFont typeface="Arial" panose="020B0604020202020204" pitchFamily="34" charset="0"/>
              <a:buChar char="•"/>
            </a:pPr>
            <a:r>
              <a:rPr lang="en-US" sz="2400" dirty="0">
                <a:solidFill>
                  <a:schemeClr val="tx1"/>
                </a:solidFill>
                <a:latin typeface="+mn-lt"/>
              </a:rPr>
              <a:t>EH&amp;S Chemical Waste Disposal (#2716-chemwaste)</a:t>
            </a:r>
          </a:p>
          <a:p>
            <a:pPr marL="628650" lvl="1" indent="-171450">
              <a:buFont typeface="Arial" panose="020B0604020202020204" pitchFamily="34" charset="0"/>
              <a:buChar char="•"/>
            </a:pPr>
            <a:r>
              <a:rPr lang="en-US" sz="2400" dirty="0">
                <a:solidFill>
                  <a:schemeClr val="tx1"/>
                </a:solidFill>
                <a:latin typeface="+mn-lt"/>
              </a:rPr>
              <a:t>EH&amp;S Fire Safety (#5330-firesafety)</a:t>
            </a:r>
          </a:p>
          <a:p>
            <a:pPr lvl="1">
              <a:buNone/>
            </a:pPr>
            <a:endParaRPr lang="en-US" sz="2400" dirty="0">
              <a:solidFill>
                <a:schemeClr val="tx1"/>
              </a:solidFill>
              <a:latin typeface="+mn-lt"/>
            </a:endParaRPr>
          </a:p>
          <a:p>
            <a:pPr lvl="1">
              <a:buNone/>
            </a:pPr>
            <a:r>
              <a:rPr lang="en-US" sz="2400" dirty="0">
                <a:solidFill>
                  <a:schemeClr val="tx1"/>
                </a:solidFill>
                <a:latin typeface="+mn-lt"/>
              </a:rPr>
              <a:t>See </a:t>
            </a:r>
            <a:r>
              <a:rPr lang="en-US" sz="2400" dirty="0">
                <a:solidFill>
                  <a:schemeClr val="tx1"/>
                </a:solidFill>
                <a:latin typeface="+mn-lt"/>
                <a:hlinkClick r:id="rId3"/>
              </a:rPr>
              <a:t>http://workday.cornell.edu/</a:t>
            </a:r>
            <a:r>
              <a:rPr lang="en-US" sz="2400" dirty="0">
                <a:solidFill>
                  <a:schemeClr val="tx1"/>
                </a:solidFill>
                <a:latin typeface="+mn-lt"/>
              </a:rPr>
              <a:t> for information on how to obtain training or verify your records.</a:t>
            </a:r>
          </a:p>
        </p:txBody>
      </p:sp>
    </p:spTree>
    <p:extLst>
      <p:ext uri="{BB962C8B-B14F-4D97-AF65-F5344CB8AC3E}">
        <p14:creationId xmlns:p14="http://schemas.microsoft.com/office/powerpoint/2010/main" val="121792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FEE8DD-A1B4-FB44-DF9F-F4949B8C3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F11AD-4AD7-E034-5D00-346B39EE5C9F}"/>
              </a:ext>
            </a:extLst>
          </p:cNvPr>
          <p:cNvSpPr txBox="1">
            <a:spLocks/>
          </p:cNvSpPr>
          <p:nvPr/>
        </p:nvSpPr>
        <p:spPr>
          <a:xfrm>
            <a:off x="1858254" y="1276622"/>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CCMR Facility Access form</a:t>
            </a:r>
            <a:endParaRPr lang="en-US" sz="3200" b="1" dirty="0"/>
          </a:p>
        </p:txBody>
      </p:sp>
      <p:sp>
        <p:nvSpPr>
          <p:cNvPr id="3" name="TextBox 2">
            <a:extLst>
              <a:ext uri="{FF2B5EF4-FFF2-40B4-BE49-F238E27FC236}">
                <a16:creationId xmlns:a16="http://schemas.microsoft.com/office/drawing/2014/main" id="{ABDBA8BA-3067-A6C0-4FA2-EC959662A457}"/>
              </a:ext>
            </a:extLst>
          </p:cNvPr>
          <p:cNvSpPr txBox="1"/>
          <p:nvPr/>
        </p:nvSpPr>
        <p:spPr>
          <a:xfrm>
            <a:off x="2154894" y="2238808"/>
            <a:ext cx="8382000" cy="1569660"/>
          </a:xfrm>
          <a:prstGeom prst="rect">
            <a:avLst/>
          </a:prstGeom>
          <a:noFill/>
        </p:spPr>
        <p:txBody>
          <a:bodyPr wrap="square" rtlCol="0">
            <a:spAutoFit/>
          </a:bodyPr>
          <a:lstStyle/>
          <a:p>
            <a:pPr marL="342900" indent="-342900" algn="ctr">
              <a:buFont typeface="Arial" panose="020B0604020202020204" pitchFamily="34" charset="0"/>
              <a:buChar char="•"/>
            </a:pPr>
            <a:r>
              <a:rPr lang="en-US" sz="2400" b="0" dirty="0">
                <a:solidFill>
                  <a:schemeClr val="tx1"/>
                </a:solidFill>
                <a:latin typeface="+mj-lt"/>
              </a:rPr>
              <a:t>Please go to the link below to download the PDF form which you can provide to the appropriate facility staff. </a:t>
            </a:r>
          </a:p>
          <a:p>
            <a:pPr algn="ctr"/>
            <a:endParaRPr lang="en-US" sz="2400" b="0" dirty="0">
              <a:solidFill>
                <a:schemeClr val="tx1"/>
              </a:solidFill>
              <a:latin typeface="+mj-lt"/>
            </a:endParaRPr>
          </a:p>
          <a:p>
            <a:pPr marL="342900" indent="-342900" algn="ctr">
              <a:buFont typeface="Arial" panose="020B0604020202020204" pitchFamily="34" charset="0"/>
              <a:buChar char="•"/>
            </a:pPr>
            <a:r>
              <a:rPr lang="en-US" sz="2400" b="0" dirty="0">
                <a:solidFill>
                  <a:srgbClr val="124964"/>
                </a:solidFill>
                <a:latin typeface="-apple-system"/>
                <a:hlinkClick r:id="rId3">
                  <a:extLst>
                    <a:ext uri="{A12FA001-AC4F-418D-AE19-62706E023703}">
                      <ahyp:hlinkClr xmlns:ahyp="http://schemas.microsoft.com/office/drawing/2018/hyperlinkcolor" val="tx"/>
                    </a:ext>
                  </a:extLst>
                </a:hlinkClick>
              </a:rPr>
              <a:t>http://www.ccmr.cornell.edu/ccmraccessform/</a:t>
            </a:r>
            <a:endParaRPr lang="en-US" sz="2400" b="0" dirty="0">
              <a:solidFill>
                <a:schemeClr val="tx1"/>
              </a:solidFill>
              <a:latin typeface="+mj-lt"/>
            </a:endParaRPr>
          </a:p>
        </p:txBody>
      </p:sp>
    </p:spTree>
    <p:extLst>
      <p:ext uri="{BB962C8B-B14F-4D97-AF65-F5344CB8AC3E}">
        <p14:creationId xmlns:p14="http://schemas.microsoft.com/office/powerpoint/2010/main" val="172373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EF9357-BB74-B999-E6F5-AD64E7802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4B3A2-DA6F-5DC9-D4CC-E5B488706716}"/>
              </a:ext>
            </a:extLst>
          </p:cNvPr>
          <p:cNvSpPr txBox="1">
            <a:spLocks/>
          </p:cNvSpPr>
          <p:nvPr/>
        </p:nvSpPr>
        <p:spPr>
          <a:xfrm>
            <a:off x="1704142" y="1132784"/>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Acknowledging the Facility</a:t>
            </a:r>
            <a:endParaRPr lang="en-US" sz="3200" b="1" dirty="0"/>
          </a:p>
        </p:txBody>
      </p:sp>
      <p:sp>
        <p:nvSpPr>
          <p:cNvPr id="3" name="TextBox 2">
            <a:extLst>
              <a:ext uri="{FF2B5EF4-FFF2-40B4-BE49-F238E27FC236}">
                <a16:creationId xmlns:a16="http://schemas.microsoft.com/office/drawing/2014/main" id="{22F49201-A715-EE59-D679-414466EB4D4C}"/>
              </a:ext>
            </a:extLst>
          </p:cNvPr>
          <p:cNvSpPr txBox="1"/>
          <p:nvPr/>
        </p:nvSpPr>
        <p:spPr>
          <a:xfrm>
            <a:off x="1793268" y="4643063"/>
            <a:ext cx="8763000" cy="1846659"/>
          </a:xfrm>
          <a:prstGeom prst="rect">
            <a:avLst/>
          </a:prstGeom>
          <a:noFill/>
        </p:spPr>
        <p:txBody>
          <a:bodyPr wrap="square" rtlCol="0">
            <a:spAutoFit/>
          </a:bodyPr>
          <a:lstStyle/>
          <a:p>
            <a:pPr marL="742950" lvl="1" indent="-285750">
              <a:buFont typeface="Arial" panose="020B0604020202020204" pitchFamily="34" charset="0"/>
              <a:buChar char="•"/>
            </a:pPr>
            <a:r>
              <a:rPr lang="en-US" sz="1800" b="1" dirty="0">
                <a:solidFill>
                  <a:schemeClr val="tx1"/>
                </a:solidFill>
                <a:latin typeface="+mn-lt"/>
              </a:rPr>
              <a:t>CCMR Facilities and support </a:t>
            </a:r>
            <a:r>
              <a:rPr lang="en-US" sz="1800" dirty="0">
                <a:solidFill>
                  <a:schemeClr val="tx1"/>
                </a:solidFill>
                <a:latin typeface="+mn-lt"/>
              </a:rPr>
              <a:t>Please refer to the website for most current acknowledgement wording </a:t>
            </a:r>
          </a:p>
          <a:p>
            <a:pPr marL="742950" lvl="1" indent="-285750">
              <a:buFont typeface="Arial" panose="020B0604020202020204" pitchFamily="34" charset="0"/>
              <a:buChar char="•"/>
            </a:pPr>
            <a:r>
              <a:rPr lang="en-US" sz="1800" b="1" dirty="0">
                <a:solidFill>
                  <a:schemeClr val="tx1"/>
                </a:solidFill>
                <a:latin typeface="+mn-lt"/>
              </a:rPr>
              <a:t>MPMS-3 work</a:t>
            </a:r>
            <a:br>
              <a:rPr lang="en-US" sz="1800" b="1" dirty="0"/>
            </a:br>
            <a:r>
              <a:rPr lang="en-US" sz="1800" dirty="0">
                <a:solidFill>
                  <a:schemeClr val="tx1"/>
                </a:solidFill>
                <a:latin typeface="+mn-lt"/>
              </a:rPr>
              <a:t>“This work made use of a Quantum Design MPMS-3 supported by NSF (DMR-1920086).”</a:t>
            </a:r>
          </a:p>
          <a:p>
            <a:pPr marL="742950" lvl="1" indent="-285750">
              <a:buFont typeface="Arial" panose="020B0604020202020204" pitchFamily="34" charset="0"/>
              <a:buChar char="•"/>
            </a:pPr>
            <a:endParaRPr lang="en-US" dirty="0">
              <a:solidFill>
                <a:schemeClr val="tx1"/>
              </a:solidFill>
              <a:latin typeface="+mn-lt"/>
            </a:endParaRPr>
          </a:p>
        </p:txBody>
      </p:sp>
      <p:sp>
        <p:nvSpPr>
          <p:cNvPr id="4" name="TextBox 3">
            <a:extLst>
              <a:ext uri="{FF2B5EF4-FFF2-40B4-BE49-F238E27FC236}">
                <a16:creationId xmlns:a16="http://schemas.microsoft.com/office/drawing/2014/main" id="{7A1991C3-AC0A-D7E6-C48F-8F28D0F71ECA}"/>
              </a:ext>
            </a:extLst>
          </p:cNvPr>
          <p:cNvSpPr txBox="1"/>
          <p:nvPr/>
        </p:nvSpPr>
        <p:spPr>
          <a:xfrm>
            <a:off x="1983768" y="1823663"/>
            <a:ext cx="8382000" cy="2800767"/>
          </a:xfrm>
          <a:prstGeom prst="rect">
            <a:avLst/>
          </a:prstGeom>
          <a:noFill/>
        </p:spPr>
        <p:txBody>
          <a:bodyPr wrap="square" rtlCol="0">
            <a:spAutoFit/>
          </a:bodyPr>
          <a:lstStyle/>
          <a:p>
            <a:pPr algn="ctr">
              <a:buNone/>
            </a:pPr>
            <a:r>
              <a:rPr lang="en-US" sz="1600" b="0" dirty="0">
                <a:solidFill>
                  <a:schemeClr val="tx1"/>
                </a:solidFill>
                <a:latin typeface="+mj-lt"/>
              </a:rPr>
              <a:t>Please remember to properly acknowledge use of the CCMR Facilities in your presentations, publications, and conference proceedings. </a:t>
            </a:r>
            <a:r>
              <a:rPr lang="en-US" sz="1600" dirty="0">
                <a:solidFill>
                  <a:schemeClr val="tx1"/>
                </a:solidFill>
                <a:latin typeface="+mj-lt"/>
              </a:rPr>
              <a:t>The inclusion of grant numbers in publications is vital for agreements with funding agencies, as publications are searchable (e.g., in </a:t>
            </a:r>
            <a:r>
              <a:rPr lang="en-US" sz="1600" i="1" dirty="0">
                <a:solidFill>
                  <a:schemeClr val="tx1"/>
                </a:solidFill>
                <a:latin typeface="+mj-lt"/>
              </a:rPr>
              <a:t>Web of Science, Google Scholar</a:t>
            </a:r>
            <a:r>
              <a:rPr lang="en-US" sz="1600" dirty="0">
                <a:solidFill>
                  <a:schemeClr val="tx1"/>
                </a:solidFill>
                <a:latin typeface="+mj-lt"/>
              </a:rPr>
              <a:t>). </a:t>
            </a:r>
          </a:p>
          <a:p>
            <a:pPr algn="ctr">
              <a:buNone/>
            </a:pPr>
            <a:endParaRPr lang="en-US" sz="1600" dirty="0">
              <a:solidFill>
                <a:schemeClr val="tx1"/>
              </a:solidFill>
              <a:latin typeface="+mj-lt"/>
            </a:endParaRPr>
          </a:p>
          <a:p>
            <a:pPr algn="ctr">
              <a:buNone/>
            </a:pPr>
            <a:r>
              <a:rPr lang="en-US" sz="1600" dirty="0">
                <a:solidFill>
                  <a:schemeClr val="tx1"/>
                </a:solidFill>
                <a:latin typeface="+mj-lt"/>
              </a:rPr>
              <a:t>The CCMR reminds researchers preparing to publish results to consider journal guidelines for determining co-authorship. This generally includes substantial/significant contributions to experiment design, data acquisition, analysis and interpretation. Determination of co-authorship depends on the contribution of the individual and should be made without regard to position or compensation. All co-authors must approve manuscript versions for publication, and agree to be held accountable for the work.</a:t>
            </a:r>
          </a:p>
        </p:txBody>
      </p:sp>
      <p:sp>
        <p:nvSpPr>
          <p:cNvPr id="5" name="Title 1">
            <a:extLst>
              <a:ext uri="{FF2B5EF4-FFF2-40B4-BE49-F238E27FC236}">
                <a16:creationId xmlns:a16="http://schemas.microsoft.com/office/drawing/2014/main" id="{B5A4E256-4A54-0A91-7BEE-28D9CC247006}"/>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37146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7011FE-A93E-29F9-4559-74D2B3FA33D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B4955C9-8E00-E310-0602-51AF9E17B1F4}"/>
              </a:ext>
            </a:extLst>
          </p:cNvPr>
          <p:cNvSpPr txBox="1">
            <a:spLocks/>
          </p:cNvSpPr>
          <p:nvPr/>
        </p:nvSpPr>
        <p:spPr>
          <a:xfrm>
            <a:off x="1755513" y="1184154"/>
            <a:ext cx="8943951" cy="476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t>Shared Facility Safety</a:t>
            </a:r>
            <a:endParaRPr lang="en-US" sz="3600" b="1" dirty="0"/>
          </a:p>
        </p:txBody>
      </p:sp>
      <p:sp>
        <p:nvSpPr>
          <p:cNvPr id="3" name="TextBox 2">
            <a:extLst>
              <a:ext uri="{FF2B5EF4-FFF2-40B4-BE49-F238E27FC236}">
                <a16:creationId xmlns:a16="http://schemas.microsoft.com/office/drawing/2014/main" id="{8B21BC86-7F12-86FF-36B8-1BFFCFB3E01D}"/>
              </a:ext>
            </a:extLst>
          </p:cNvPr>
          <p:cNvSpPr txBox="1"/>
          <p:nvPr/>
        </p:nvSpPr>
        <p:spPr>
          <a:xfrm>
            <a:off x="1806539" y="2484633"/>
            <a:ext cx="8763000" cy="3785652"/>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chemeClr val="tx1"/>
                </a:solidFill>
                <a:latin typeface="+mn-lt"/>
              </a:rPr>
              <a:t>The Clark Hall Materials Facility is a shared facility.</a:t>
            </a:r>
          </a:p>
          <a:p>
            <a:pPr marL="742950" lvl="1" indent="-285750">
              <a:buFont typeface="Arial" panose="020B0604020202020204" pitchFamily="34" charset="0"/>
              <a:buChar char="•"/>
            </a:pPr>
            <a:r>
              <a:rPr lang="en-US" sz="2400" dirty="0">
                <a:solidFill>
                  <a:srgbClr val="C00000"/>
                </a:solidFill>
                <a:latin typeface="+mn-lt"/>
              </a:rPr>
              <a:t>You are responsible for your own safety and the safety of those around you.</a:t>
            </a:r>
          </a:p>
          <a:p>
            <a:pPr marL="742950" lvl="1" indent="-285750">
              <a:buFont typeface="Arial" panose="020B0604020202020204" pitchFamily="34" charset="0"/>
              <a:buChar char="•"/>
            </a:pPr>
            <a:r>
              <a:rPr lang="en-US" sz="2400" dirty="0">
                <a:solidFill>
                  <a:schemeClr val="tx1"/>
                </a:solidFill>
                <a:latin typeface="+mn-lt"/>
              </a:rPr>
              <a:t>Protect yourself: Pay attention to notices and warning signs posted in the facility. Access restrictions, hazards, warnings, and emergency contacts are posted on HASP door signs.</a:t>
            </a:r>
          </a:p>
          <a:p>
            <a:pPr marL="742950" lvl="1" indent="-285750">
              <a:buFont typeface="Arial" panose="020B0604020202020204" pitchFamily="34" charset="0"/>
              <a:buChar char="•"/>
            </a:pPr>
            <a:r>
              <a:rPr lang="en-US" sz="2400" dirty="0">
                <a:solidFill>
                  <a:srgbClr val="000000"/>
                </a:solidFill>
                <a:latin typeface="Arial"/>
              </a:rPr>
              <a:t>Be conscientious: Don’t take a chance of putting yourself, other facility users, facility staff, or custodians at risk.</a:t>
            </a:r>
          </a:p>
          <a:p>
            <a:pPr marL="742950" lvl="1" indent="-285750">
              <a:buFont typeface="Arial" panose="020B0604020202020204" pitchFamily="34" charset="0"/>
              <a:buChar char="•"/>
            </a:pPr>
            <a:r>
              <a:rPr lang="en-US" sz="2400" dirty="0">
                <a:solidFill>
                  <a:srgbClr val="000000"/>
                </a:solidFill>
                <a:latin typeface="Arial"/>
              </a:rPr>
              <a:t>Do not introduce new hazards or hazardous materials without approval from facility staff.</a:t>
            </a:r>
            <a:endParaRPr lang="en-US" sz="2400" dirty="0">
              <a:solidFill>
                <a:schemeClr val="tx1"/>
              </a:solidFill>
            </a:endParaRPr>
          </a:p>
        </p:txBody>
      </p:sp>
      <p:sp>
        <p:nvSpPr>
          <p:cNvPr id="4" name="Title 1">
            <a:extLst>
              <a:ext uri="{FF2B5EF4-FFF2-40B4-BE49-F238E27FC236}">
                <a16:creationId xmlns:a16="http://schemas.microsoft.com/office/drawing/2014/main" id="{343AE087-E496-7F32-3A97-BE29B52A0782}"/>
              </a:ext>
            </a:extLst>
          </p:cNvPr>
          <p:cNvSpPr txBox="1">
            <a:spLocks/>
          </p:cNvSpPr>
          <p:nvPr/>
        </p:nvSpPr>
        <p:spPr bwMode="auto">
          <a:xfrm>
            <a:off x="3958119" y="6485562"/>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219821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412E04-80EC-373A-4BA9-E6920124123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D5C760D4-E154-8A49-0D40-DCB6D102CF80}"/>
              </a:ext>
            </a:extLst>
          </p:cNvPr>
          <p:cNvSpPr txBox="1">
            <a:spLocks/>
          </p:cNvSpPr>
          <p:nvPr/>
        </p:nvSpPr>
        <p:spPr>
          <a:xfrm>
            <a:off x="2002093" y="1009494"/>
            <a:ext cx="8943951" cy="476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Shared Facility Safety:</a:t>
            </a:r>
            <a:br>
              <a:rPr lang="en-US" sz="2800" b="1" dirty="0"/>
            </a:br>
            <a:r>
              <a:rPr lang="en-US" sz="2800" b="1" dirty="0"/>
              <a:t>Sample and Waste Management</a:t>
            </a:r>
          </a:p>
        </p:txBody>
      </p:sp>
      <p:sp>
        <p:nvSpPr>
          <p:cNvPr id="3" name="TextBox 2">
            <a:extLst>
              <a:ext uri="{FF2B5EF4-FFF2-40B4-BE49-F238E27FC236}">
                <a16:creationId xmlns:a16="http://schemas.microsoft.com/office/drawing/2014/main" id="{15DA0909-E8A8-8E08-6B31-395E2C65AA2B}"/>
              </a:ext>
            </a:extLst>
          </p:cNvPr>
          <p:cNvSpPr txBox="1"/>
          <p:nvPr/>
        </p:nvSpPr>
        <p:spPr>
          <a:xfrm>
            <a:off x="2053119" y="2876651"/>
            <a:ext cx="8763000" cy="2923877"/>
          </a:xfrm>
          <a:prstGeom prst="rect">
            <a:avLst/>
          </a:prstGeom>
          <a:noFill/>
        </p:spPr>
        <p:txBody>
          <a:bodyPr wrap="square" rtlCol="0">
            <a:spAutoFit/>
          </a:bodyPr>
          <a:lstStyle/>
          <a:p>
            <a:pPr marL="742950" lvl="1" indent="-285750">
              <a:buClr>
                <a:srgbClr val="000000"/>
              </a:buClr>
              <a:buFont typeface="Arial" panose="020B0604020202020204" pitchFamily="34" charset="0"/>
              <a:buChar char="•"/>
            </a:pPr>
            <a:r>
              <a:rPr lang="en-US" sz="2400" dirty="0">
                <a:solidFill>
                  <a:schemeClr val="tx1"/>
                </a:solidFill>
                <a:latin typeface="+mn-lt"/>
              </a:rPr>
              <a:t>All materials and containers must be labeled with the contents, </a:t>
            </a:r>
            <a:r>
              <a:rPr lang="en-US" sz="2400" dirty="0" err="1">
                <a:solidFill>
                  <a:schemeClr val="tx1"/>
                </a:solidFill>
                <a:latin typeface="+mn-lt"/>
              </a:rPr>
              <a:t>NetID</a:t>
            </a:r>
            <a:r>
              <a:rPr lang="en-US" sz="2400" dirty="0">
                <a:solidFill>
                  <a:schemeClr val="tx1"/>
                </a:solidFill>
                <a:latin typeface="+mn-lt"/>
              </a:rPr>
              <a:t>/email, and the date. CCMR provides self-adhesive labels (clipboard near D21 entrance).</a:t>
            </a:r>
          </a:p>
          <a:p>
            <a:pPr marL="742950" lvl="1" indent="-285750">
              <a:buClr>
                <a:srgbClr val="000000"/>
              </a:buClr>
              <a:buFont typeface="Arial" panose="020B0604020202020204" pitchFamily="34" charset="0"/>
              <a:buChar char="•"/>
            </a:pPr>
            <a:r>
              <a:rPr lang="en-US" sz="2400" dirty="0">
                <a:solidFill>
                  <a:schemeClr val="tx1"/>
                </a:solidFill>
                <a:latin typeface="+mn-lt"/>
              </a:rPr>
              <a:t>You must get facility staff approval for any activity that may generate hazardous waste.</a:t>
            </a:r>
            <a:endParaRPr lang="en-US" sz="2400" dirty="0">
              <a:solidFill>
                <a:srgbClr val="000000"/>
              </a:solidFill>
              <a:latin typeface="Arial"/>
            </a:endParaRPr>
          </a:p>
          <a:p>
            <a:pPr marL="742950" lvl="1" indent="-285750">
              <a:buClr>
                <a:srgbClr val="000000"/>
              </a:buClr>
              <a:buFont typeface="Arial" panose="020B0604020202020204" pitchFamily="34" charset="0"/>
              <a:buChar char="•"/>
            </a:pPr>
            <a:r>
              <a:rPr lang="en-US" sz="2400" dirty="0">
                <a:solidFill>
                  <a:srgbClr val="000000"/>
                </a:solidFill>
                <a:latin typeface="Arial"/>
              </a:rPr>
              <a:t>All samples must be removed from the facility after use/analysis. Do not leave samples in this facility.</a:t>
            </a:r>
          </a:p>
          <a:p>
            <a:pPr marL="742950" lvl="1" indent="-285750">
              <a:buFont typeface="Arial" panose="020B0604020202020204" pitchFamily="34" charset="0"/>
              <a:buChar char="•"/>
            </a:pPr>
            <a:endParaRPr lang="en-US" sz="1600" dirty="0">
              <a:solidFill>
                <a:schemeClr val="tx1"/>
              </a:solidFill>
              <a:latin typeface="+mn-lt"/>
            </a:endParaRPr>
          </a:p>
        </p:txBody>
      </p:sp>
      <p:sp>
        <p:nvSpPr>
          <p:cNvPr id="4" name="Title 1">
            <a:extLst>
              <a:ext uri="{FF2B5EF4-FFF2-40B4-BE49-F238E27FC236}">
                <a16:creationId xmlns:a16="http://schemas.microsoft.com/office/drawing/2014/main" id="{CA58720B-3B4E-EC5D-5129-BAD42D2C1B69}"/>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37398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D9BE33-1C10-50E6-5AD0-0E16F8A2F56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37E72BD-D551-2F8F-328D-3116F4E8CBB8}"/>
              </a:ext>
            </a:extLst>
          </p:cNvPr>
          <p:cNvSpPr txBox="1">
            <a:spLocks/>
          </p:cNvSpPr>
          <p:nvPr/>
        </p:nvSpPr>
        <p:spPr>
          <a:xfrm>
            <a:off x="1991819" y="756921"/>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Equipment Use</a:t>
            </a:r>
            <a:endParaRPr lang="en-US" sz="3200" b="1" dirty="0"/>
          </a:p>
        </p:txBody>
      </p:sp>
      <p:sp>
        <p:nvSpPr>
          <p:cNvPr id="3" name="Title 1">
            <a:extLst>
              <a:ext uri="{FF2B5EF4-FFF2-40B4-BE49-F238E27FC236}">
                <a16:creationId xmlns:a16="http://schemas.microsoft.com/office/drawing/2014/main" id="{A01E0818-A775-83A7-B4D3-EBC76574ED7F}"/>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
        <p:nvSpPr>
          <p:cNvPr id="4" name="TextBox 3">
            <a:extLst>
              <a:ext uri="{FF2B5EF4-FFF2-40B4-BE49-F238E27FC236}">
                <a16:creationId xmlns:a16="http://schemas.microsoft.com/office/drawing/2014/main" id="{78AA20B7-3694-2A2A-5291-777D712E9F28}"/>
              </a:ext>
            </a:extLst>
          </p:cNvPr>
          <p:cNvSpPr txBox="1"/>
          <p:nvPr/>
        </p:nvSpPr>
        <p:spPr>
          <a:xfrm>
            <a:off x="1814245" y="1752600"/>
            <a:ext cx="8892209" cy="3046988"/>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chemeClr val="tx1"/>
                </a:solidFill>
                <a:latin typeface="+mn-lt"/>
              </a:rPr>
              <a:t>Equipment training will be done by facility staff.</a:t>
            </a:r>
          </a:p>
          <a:p>
            <a:pPr marL="742950" lvl="1" indent="-285750">
              <a:buFont typeface="Arial" panose="020B0604020202020204" pitchFamily="34" charset="0"/>
              <a:buChar char="•"/>
            </a:pPr>
            <a:r>
              <a:rPr lang="en-US" sz="2400" dirty="0">
                <a:solidFill>
                  <a:srgbClr val="C00000"/>
                </a:solidFill>
                <a:latin typeface="+mn-lt"/>
              </a:rPr>
              <a:t>Users are prohibited from using equipment for which they have not been trained.</a:t>
            </a:r>
          </a:p>
          <a:p>
            <a:pPr marL="742950" lvl="1" indent="-285750">
              <a:buFont typeface="Arial" panose="020B0604020202020204" pitchFamily="34" charset="0"/>
              <a:buChar char="•"/>
            </a:pPr>
            <a:r>
              <a:rPr lang="en-US" sz="2400" dirty="0">
                <a:solidFill>
                  <a:srgbClr val="C00000"/>
                </a:solidFill>
                <a:latin typeface="+mn-lt"/>
              </a:rPr>
              <a:t>Use of equipment which has been enabled under someone else’s FOM account is strictly prohibited in all CCMR facilities</a:t>
            </a:r>
            <a:r>
              <a:rPr lang="en-US" sz="2400" dirty="0">
                <a:solidFill>
                  <a:schemeClr val="tx1"/>
                </a:solidFill>
                <a:latin typeface="+mn-lt"/>
              </a:rPr>
              <a:t>.</a:t>
            </a:r>
          </a:p>
          <a:p>
            <a:pPr marL="742950" lvl="1" indent="-285750">
              <a:buFont typeface="Arial" panose="020B0604020202020204" pitchFamily="34" charset="0"/>
              <a:buChar char="•"/>
            </a:pPr>
            <a:r>
              <a:rPr lang="en-US" sz="2400" dirty="0">
                <a:solidFill>
                  <a:schemeClr val="tx1"/>
                </a:solidFill>
                <a:latin typeface="+mn-lt"/>
              </a:rPr>
              <a:t>Each tool has Standard Operating Procedures (SOP) posted at the tool and/or on FOM describing proper use and any necessary safety precautions.</a:t>
            </a:r>
          </a:p>
        </p:txBody>
      </p:sp>
    </p:spTree>
    <p:extLst>
      <p:ext uri="{BB962C8B-B14F-4D97-AF65-F5344CB8AC3E}">
        <p14:creationId xmlns:p14="http://schemas.microsoft.com/office/powerpoint/2010/main" val="241654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6F6383-1769-C4C9-624C-F563F3E975EE}"/>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6DFB92C-9B33-F0BB-AA34-F66DBE8C41C2}"/>
              </a:ext>
            </a:extLst>
          </p:cNvPr>
          <p:cNvSpPr txBox="1">
            <a:spLocks/>
          </p:cNvSpPr>
          <p:nvPr/>
        </p:nvSpPr>
        <p:spPr>
          <a:xfrm>
            <a:off x="1765788" y="917026"/>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Shared Facility Hazards (pg.1)</a:t>
            </a:r>
            <a:endParaRPr lang="en-US" sz="3200" b="1" dirty="0"/>
          </a:p>
        </p:txBody>
      </p:sp>
      <p:sp>
        <p:nvSpPr>
          <p:cNvPr id="3" name="TextBox 2">
            <a:extLst>
              <a:ext uri="{FF2B5EF4-FFF2-40B4-BE49-F238E27FC236}">
                <a16:creationId xmlns:a16="http://schemas.microsoft.com/office/drawing/2014/main" id="{93637AD2-4829-A65C-2255-8C12F361D42A}"/>
              </a:ext>
            </a:extLst>
          </p:cNvPr>
          <p:cNvSpPr txBox="1"/>
          <p:nvPr/>
        </p:nvSpPr>
        <p:spPr>
          <a:xfrm>
            <a:off x="1740614" y="1715657"/>
            <a:ext cx="8816009" cy="4801314"/>
          </a:xfrm>
          <a:prstGeom prst="rect">
            <a:avLst/>
          </a:prstGeom>
          <a:noFill/>
        </p:spPr>
        <p:txBody>
          <a:bodyPr wrap="square" rtlCol="0">
            <a:spAutoFit/>
          </a:bodyPr>
          <a:lstStyle/>
          <a:p>
            <a:pPr lvl="1">
              <a:buNone/>
            </a:pPr>
            <a:r>
              <a:rPr lang="en-US" sz="1800" dirty="0">
                <a:solidFill>
                  <a:schemeClr val="tx1"/>
                </a:solidFill>
                <a:latin typeface="+mn-lt"/>
              </a:rPr>
              <a:t>All users working in the following areas must be trained and aware of hazards which could potentially impact users in the vicinity. Obey posted signage.</a:t>
            </a:r>
          </a:p>
          <a:p>
            <a:pPr lvl="1">
              <a:buNone/>
            </a:pPr>
            <a:endParaRPr lang="en-US" sz="1800" b="1" dirty="0">
              <a:solidFill>
                <a:schemeClr val="tx1"/>
              </a:solidFill>
              <a:latin typeface="+mn-lt"/>
            </a:endParaRPr>
          </a:p>
          <a:p>
            <a:pPr lvl="1">
              <a:buNone/>
            </a:pPr>
            <a:r>
              <a:rPr lang="en-US" sz="1800" b="1" dirty="0">
                <a:solidFill>
                  <a:schemeClr val="tx1"/>
                </a:solidFill>
                <a:latin typeface="+mn-lt"/>
              </a:rPr>
              <a:t>Chemical Area &amp; fume hood  (D21E)</a:t>
            </a:r>
          </a:p>
          <a:p>
            <a:pPr marL="628650" lvl="1" indent="-171450">
              <a:buFont typeface="Arial" panose="020B0604020202020204" pitchFamily="34" charset="0"/>
              <a:buChar char="•"/>
            </a:pPr>
            <a:r>
              <a:rPr lang="en-US" sz="1800" dirty="0">
                <a:solidFill>
                  <a:schemeClr val="tx1"/>
                </a:solidFill>
                <a:latin typeface="+mn-lt"/>
              </a:rPr>
              <a:t>Fume hood safety training (#3355-FumeHood) is required to work in the fume hood.</a:t>
            </a:r>
          </a:p>
          <a:p>
            <a:pPr marL="628650" lvl="1" indent="-171450">
              <a:buFont typeface="Arial" panose="020B0604020202020204" pitchFamily="34" charset="0"/>
              <a:buChar char="•"/>
            </a:pPr>
            <a:r>
              <a:rPr lang="en-US" sz="1800" dirty="0">
                <a:solidFill>
                  <a:schemeClr val="tx1"/>
                </a:solidFill>
                <a:latin typeface="+mn-lt"/>
              </a:rPr>
              <a:t>Be aware of hazards and warnings posted on the HASP door signs.</a:t>
            </a:r>
          </a:p>
          <a:p>
            <a:pPr marL="628650" lvl="1" indent="-171450">
              <a:buFont typeface="Arial" panose="020B0604020202020204" pitchFamily="34" charset="0"/>
              <a:buChar char="•"/>
            </a:pPr>
            <a:r>
              <a:rPr lang="en-US" sz="1800" dirty="0">
                <a:solidFill>
                  <a:srgbClr val="FF0000"/>
                </a:solidFill>
                <a:latin typeface="+mn-lt"/>
              </a:rPr>
              <a:t>Safety glasses with side shields are required at all times.</a:t>
            </a:r>
          </a:p>
          <a:p>
            <a:pPr marL="628650" lvl="1" indent="-171450">
              <a:buFont typeface="Arial" panose="020B0604020202020204" pitchFamily="34" charset="0"/>
              <a:buChar char="•"/>
            </a:pPr>
            <a:r>
              <a:rPr lang="en-US" sz="1800" dirty="0">
                <a:solidFill>
                  <a:srgbClr val="FF0000"/>
                </a:solidFill>
                <a:latin typeface="+mn-lt"/>
              </a:rPr>
              <a:t>All containers must be labeled with the contents, </a:t>
            </a:r>
            <a:r>
              <a:rPr lang="en-US" sz="1800" dirty="0" err="1">
                <a:solidFill>
                  <a:srgbClr val="FF0000"/>
                </a:solidFill>
                <a:latin typeface="+mn-lt"/>
              </a:rPr>
              <a:t>NetID</a:t>
            </a:r>
            <a:r>
              <a:rPr lang="en-US" sz="1800" dirty="0">
                <a:solidFill>
                  <a:srgbClr val="FF0000"/>
                </a:solidFill>
                <a:latin typeface="+mn-lt"/>
              </a:rPr>
              <a:t>/email, and date.</a:t>
            </a:r>
          </a:p>
          <a:p>
            <a:pPr marL="628650" lvl="1" indent="-171450">
              <a:buFont typeface="Arial" panose="020B0604020202020204" pitchFamily="34" charset="0"/>
              <a:buChar char="•"/>
            </a:pPr>
            <a:r>
              <a:rPr lang="en-US" sz="1800" dirty="0">
                <a:solidFill>
                  <a:schemeClr val="tx1"/>
                </a:solidFill>
                <a:latin typeface="+mn-lt"/>
              </a:rPr>
              <a:t>Safety Data Sheets are required to handle hazardous materials.</a:t>
            </a:r>
          </a:p>
          <a:p>
            <a:pPr marL="628650" lvl="1" indent="-171450">
              <a:buFont typeface="Arial" panose="020B0604020202020204" pitchFamily="34" charset="0"/>
              <a:buChar char="•"/>
            </a:pPr>
            <a:r>
              <a:rPr lang="en-US" sz="1800" dirty="0">
                <a:solidFill>
                  <a:srgbClr val="FF0000"/>
                </a:solidFill>
                <a:latin typeface="+mn-lt"/>
              </a:rPr>
              <a:t>Any activity that may generate hazardous waste requires approval from facility staff. </a:t>
            </a:r>
          </a:p>
          <a:p>
            <a:pPr marL="628650" lvl="1" indent="-171450">
              <a:buFont typeface="Arial" panose="020B0604020202020204" pitchFamily="34" charset="0"/>
              <a:buChar char="•"/>
            </a:pPr>
            <a:r>
              <a:rPr lang="en-US" sz="1800" dirty="0">
                <a:solidFill>
                  <a:srgbClr val="FF0000"/>
                </a:solidFill>
                <a:latin typeface="+mn-lt"/>
              </a:rPr>
              <a:t>There is a shared hazardous waste bottle for non-halogenated organic solvents in the hood.  All waste must be documented on the log sheet for the hazardous waste container.</a:t>
            </a:r>
          </a:p>
          <a:p>
            <a:pPr marL="628650" lvl="1" indent="-171450">
              <a:buFont typeface="Arial" panose="020B0604020202020204" pitchFamily="34" charset="0"/>
              <a:buChar char="•"/>
            </a:pPr>
            <a:r>
              <a:rPr lang="en-US" sz="1800" dirty="0">
                <a:solidFill>
                  <a:srgbClr val="FF0000"/>
                </a:solidFill>
                <a:latin typeface="+mn-lt"/>
              </a:rPr>
              <a:t>Do not leave samples in the facility. Take your samples with you when you leave.</a:t>
            </a:r>
          </a:p>
        </p:txBody>
      </p:sp>
      <p:sp>
        <p:nvSpPr>
          <p:cNvPr id="4" name="Title 1">
            <a:extLst>
              <a:ext uri="{FF2B5EF4-FFF2-40B4-BE49-F238E27FC236}">
                <a16:creationId xmlns:a16="http://schemas.microsoft.com/office/drawing/2014/main" id="{B1A2791B-BDA3-A0B1-C292-FA4EB3FDFA00}"/>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65075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AA0E96-8265-5EF8-025D-B44C24863DA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291C297B-B7A9-2C01-2628-D7E4A409C537}"/>
              </a:ext>
            </a:extLst>
          </p:cNvPr>
          <p:cNvSpPr txBox="1">
            <a:spLocks/>
          </p:cNvSpPr>
          <p:nvPr/>
        </p:nvSpPr>
        <p:spPr>
          <a:xfrm>
            <a:off x="1827432" y="1040316"/>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Shared Facility Hazards (pg.2)</a:t>
            </a:r>
            <a:endParaRPr lang="en-US" sz="3200" b="1" dirty="0"/>
          </a:p>
        </p:txBody>
      </p:sp>
      <p:sp>
        <p:nvSpPr>
          <p:cNvPr id="3" name="TextBox 2">
            <a:extLst>
              <a:ext uri="{FF2B5EF4-FFF2-40B4-BE49-F238E27FC236}">
                <a16:creationId xmlns:a16="http://schemas.microsoft.com/office/drawing/2014/main" id="{93073F35-F214-2B11-17FD-171026A77C5F}"/>
              </a:ext>
            </a:extLst>
          </p:cNvPr>
          <p:cNvSpPr txBox="1"/>
          <p:nvPr/>
        </p:nvSpPr>
        <p:spPr>
          <a:xfrm>
            <a:off x="1726058" y="1887345"/>
            <a:ext cx="8892209" cy="4616648"/>
          </a:xfrm>
          <a:prstGeom prst="rect">
            <a:avLst/>
          </a:prstGeom>
          <a:noFill/>
        </p:spPr>
        <p:txBody>
          <a:bodyPr wrap="square" rtlCol="0">
            <a:spAutoFit/>
          </a:bodyPr>
          <a:lstStyle/>
          <a:p>
            <a:pPr lvl="1">
              <a:buNone/>
            </a:pPr>
            <a:r>
              <a:rPr lang="en-US" sz="2000" dirty="0">
                <a:solidFill>
                  <a:schemeClr val="tx1"/>
                </a:solidFill>
                <a:latin typeface="+mn-lt"/>
              </a:rPr>
              <a:t>All users working in the following areas must be trained and aware of hazards which could potentially impact users in the vicinity. Obey posted signage.</a:t>
            </a:r>
          </a:p>
          <a:p>
            <a:pPr lvl="1">
              <a:buNone/>
            </a:pPr>
            <a:endParaRPr lang="en-US" sz="2000" dirty="0">
              <a:solidFill>
                <a:schemeClr val="tx1"/>
              </a:solidFill>
              <a:latin typeface="+mn-lt"/>
            </a:endParaRPr>
          </a:p>
          <a:p>
            <a:pPr lvl="1">
              <a:buNone/>
            </a:pPr>
            <a:r>
              <a:rPr lang="en-US" sz="2000" b="1" dirty="0">
                <a:solidFill>
                  <a:schemeClr val="tx1"/>
                </a:solidFill>
                <a:latin typeface="+mn-lt"/>
              </a:rPr>
              <a:t>High Magnetic Fields (D19, D21, D22): </a:t>
            </a:r>
          </a:p>
          <a:p>
            <a:pPr marL="742950" lvl="1" indent="-285750">
              <a:buFont typeface="Arial" panose="020B0604020202020204" pitchFamily="34" charset="0"/>
              <a:buChar char="•"/>
            </a:pPr>
            <a:r>
              <a:rPr lang="en-US" sz="2000" dirty="0">
                <a:solidFill>
                  <a:schemeClr val="tx1"/>
                </a:solidFill>
                <a:latin typeface="+mn-lt"/>
              </a:rPr>
              <a:t>Magnetic Field Safety (#5035-magnetic) training is required to work with equipment in these areas.</a:t>
            </a:r>
          </a:p>
          <a:p>
            <a:pPr marL="742950" lvl="1" indent="-285750">
              <a:buFont typeface="Arial" panose="020B0604020202020204" pitchFamily="34" charset="0"/>
              <a:buChar char="•"/>
            </a:pPr>
            <a:r>
              <a:rPr lang="en-US" sz="2000" dirty="0">
                <a:solidFill>
                  <a:schemeClr val="tx1"/>
                </a:solidFill>
                <a:latin typeface="+mn-lt"/>
              </a:rPr>
              <a:t>The PPMS systems in D21 and D22 and the MPMS in D19 each contain powerful electromagnets.</a:t>
            </a:r>
          </a:p>
          <a:p>
            <a:pPr marL="742950" lvl="1" indent="-285750">
              <a:buFont typeface="Arial" panose="020B0604020202020204" pitchFamily="34" charset="0"/>
              <a:buChar char="•"/>
            </a:pPr>
            <a:r>
              <a:rPr lang="en-US" sz="2000" dirty="0">
                <a:solidFill>
                  <a:schemeClr val="tx1"/>
                </a:solidFill>
                <a:latin typeface="+mn-lt"/>
              </a:rPr>
              <a:t>Areas are marked with tape indicating the threshold of a 5 Gauss (5 Oersted) field when the magnet is being operated at full power.  (Note – MPMS 5 Gauss “line” is within instrument cabinet.) </a:t>
            </a:r>
            <a:r>
              <a:rPr lang="en-US" sz="2000" dirty="0">
                <a:solidFill>
                  <a:srgbClr val="FF0000"/>
                </a:solidFill>
                <a:latin typeface="+mn-lt"/>
              </a:rPr>
              <a:t>Users with pacemakers or magnetic surgical implants must stay outside of this area. </a:t>
            </a:r>
            <a:endParaRPr lang="en-US" sz="2000" dirty="0">
              <a:solidFill>
                <a:schemeClr val="tx1"/>
              </a:solidFill>
              <a:latin typeface="+mn-lt"/>
            </a:endParaRPr>
          </a:p>
          <a:p>
            <a:pPr>
              <a:buNone/>
            </a:pPr>
            <a:endParaRPr lang="en-US" sz="1400" dirty="0">
              <a:solidFill>
                <a:schemeClr val="tx1"/>
              </a:solidFill>
              <a:latin typeface="+mn-lt"/>
            </a:endParaRPr>
          </a:p>
        </p:txBody>
      </p:sp>
      <p:sp>
        <p:nvSpPr>
          <p:cNvPr id="4" name="Title 1">
            <a:extLst>
              <a:ext uri="{FF2B5EF4-FFF2-40B4-BE49-F238E27FC236}">
                <a16:creationId xmlns:a16="http://schemas.microsoft.com/office/drawing/2014/main" id="{310D574E-E63F-2E35-3650-B7ABDF00445E}"/>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190281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45DE75-B2AB-5E84-8E4B-E1BCA0C1A17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9230941-7272-7284-1426-E6078AF8BA21}"/>
              </a:ext>
            </a:extLst>
          </p:cNvPr>
          <p:cNvSpPr txBox="1">
            <a:spLocks/>
          </p:cNvSpPr>
          <p:nvPr/>
        </p:nvSpPr>
        <p:spPr>
          <a:xfrm>
            <a:off x="1837707" y="958124"/>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Shared Facility Hazards (pg.3)</a:t>
            </a:r>
            <a:endParaRPr lang="en-US" sz="3200" b="1" dirty="0"/>
          </a:p>
        </p:txBody>
      </p:sp>
      <p:sp>
        <p:nvSpPr>
          <p:cNvPr id="3" name="TextBox 2">
            <a:extLst>
              <a:ext uri="{FF2B5EF4-FFF2-40B4-BE49-F238E27FC236}">
                <a16:creationId xmlns:a16="http://schemas.microsoft.com/office/drawing/2014/main" id="{543CA9E3-43B2-94B5-3CC5-9EEF00EB54FF}"/>
              </a:ext>
            </a:extLst>
          </p:cNvPr>
          <p:cNvSpPr txBox="1"/>
          <p:nvPr/>
        </p:nvSpPr>
        <p:spPr>
          <a:xfrm>
            <a:off x="1736333" y="1791759"/>
            <a:ext cx="8892209" cy="4185761"/>
          </a:xfrm>
          <a:prstGeom prst="rect">
            <a:avLst/>
          </a:prstGeom>
          <a:noFill/>
        </p:spPr>
        <p:txBody>
          <a:bodyPr wrap="square" rtlCol="0">
            <a:spAutoFit/>
          </a:bodyPr>
          <a:lstStyle/>
          <a:p>
            <a:pPr lvl="1">
              <a:buNone/>
            </a:pPr>
            <a:r>
              <a:rPr lang="en-US" sz="2000" dirty="0">
                <a:solidFill>
                  <a:schemeClr val="tx1"/>
                </a:solidFill>
                <a:latin typeface="+mn-lt"/>
              </a:rPr>
              <a:t>All users working in the following areas must be trained and aware of hazards which could potentially impact users in the vicinity. Obey posted signage.</a:t>
            </a:r>
          </a:p>
          <a:p>
            <a:pPr lvl="1">
              <a:buNone/>
            </a:pPr>
            <a:endParaRPr lang="en-US" sz="2000" dirty="0">
              <a:solidFill>
                <a:schemeClr val="tx1"/>
              </a:solidFill>
              <a:latin typeface="+mn-lt"/>
            </a:endParaRPr>
          </a:p>
          <a:p>
            <a:pPr lvl="1">
              <a:buNone/>
            </a:pPr>
            <a:r>
              <a:rPr lang="en-US" sz="2000" b="1" dirty="0">
                <a:solidFill>
                  <a:schemeClr val="tx1"/>
                </a:solidFill>
                <a:latin typeface="+mn-lt"/>
              </a:rPr>
              <a:t>Cryogenic Hazards (D21E, D22, D10):</a:t>
            </a:r>
          </a:p>
          <a:p>
            <a:pPr marL="628650" lvl="1" indent="-171450">
              <a:buFont typeface="Arial" panose="020B0604020202020204" pitchFamily="34" charset="0"/>
              <a:buChar char="•"/>
            </a:pPr>
            <a:r>
              <a:rPr lang="en-US" sz="2000" dirty="0">
                <a:solidFill>
                  <a:schemeClr val="tx1"/>
                </a:solidFill>
                <a:latin typeface="+mn-lt"/>
              </a:rPr>
              <a:t>Training in Handling Cryogens (#3055-cryogensfty) is required to work with certain equipment in these areas.</a:t>
            </a:r>
          </a:p>
          <a:p>
            <a:pPr marL="628650" lvl="1" indent="-171450">
              <a:buFont typeface="Arial" panose="020B0604020202020204" pitchFamily="34" charset="0"/>
              <a:buChar char="•"/>
            </a:pPr>
            <a:r>
              <a:rPr lang="en-US" sz="2000" dirty="0">
                <a:solidFill>
                  <a:schemeClr val="tx1"/>
                </a:solidFill>
                <a:latin typeface="+mn-lt"/>
              </a:rPr>
              <a:t>Wear safety glasses whenever open cryogens are in use in the room.</a:t>
            </a:r>
          </a:p>
          <a:p>
            <a:pPr marL="628650" lvl="1" indent="-171450">
              <a:buFont typeface="Arial" panose="020B0604020202020204" pitchFamily="34" charset="0"/>
              <a:buChar char="•"/>
            </a:pPr>
            <a:r>
              <a:rPr lang="en-US" sz="2000" dirty="0">
                <a:solidFill>
                  <a:schemeClr val="tx1"/>
                </a:solidFill>
                <a:latin typeface="+mn-lt"/>
              </a:rPr>
              <a:t>Do not touch any surface of a dewar, transfer line, or probe under cooling without cryogen gloves.</a:t>
            </a:r>
          </a:p>
          <a:p>
            <a:pPr marL="628650" lvl="1" indent="-171450">
              <a:buFont typeface="Arial" panose="020B0604020202020204" pitchFamily="34" charset="0"/>
              <a:buChar char="•"/>
            </a:pPr>
            <a:r>
              <a:rPr lang="en-US" sz="2000" dirty="0">
                <a:solidFill>
                  <a:schemeClr val="tx1"/>
                </a:solidFill>
                <a:latin typeface="+mn-lt"/>
              </a:rPr>
              <a:t>If you notice a liquid or gas leak (or anything else unusual), notify the cryogen user and/or facility staff immediately.</a:t>
            </a:r>
          </a:p>
          <a:p>
            <a:pPr lvl="1">
              <a:buNone/>
            </a:pPr>
            <a:endParaRPr lang="en-US" sz="1200" dirty="0">
              <a:solidFill>
                <a:schemeClr val="tx1"/>
              </a:solidFill>
              <a:latin typeface="+mn-lt"/>
            </a:endParaRPr>
          </a:p>
          <a:p>
            <a:pPr>
              <a:buNone/>
            </a:pPr>
            <a:endParaRPr lang="en-US" sz="1400" dirty="0">
              <a:solidFill>
                <a:schemeClr val="tx1"/>
              </a:solidFill>
              <a:latin typeface="+mn-lt"/>
            </a:endParaRPr>
          </a:p>
        </p:txBody>
      </p:sp>
      <p:sp>
        <p:nvSpPr>
          <p:cNvPr id="4" name="Title 1">
            <a:extLst>
              <a:ext uri="{FF2B5EF4-FFF2-40B4-BE49-F238E27FC236}">
                <a16:creationId xmlns:a16="http://schemas.microsoft.com/office/drawing/2014/main" id="{677C31A1-246E-C5B8-E56D-23E353AF4FCD}"/>
              </a:ext>
            </a:extLst>
          </p:cNvPr>
          <p:cNvSpPr txBox="1">
            <a:spLocks/>
          </p:cNvSpPr>
          <p:nvPr/>
        </p:nvSpPr>
        <p:spPr bwMode="auto">
          <a:xfrm>
            <a:off x="3958119" y="647528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spTree>
    <p:extLst>
      <p:ext uri="{BB962C8B-B14F-4D97-AF65-F5344CB8AC3E}">
        <p14:creationId xmlns:p14="http://schemas.microsoft.com/office/powerpoint/2010/main" val="91933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B3C36D-A14A-5EA4-457C-86580A92AB8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9A5645D-5A3B-1276-5C13-2DC4D34654AC}"/>
              </a:ext>
            </a:extLst>
          </p:cNvPr>
          <p:cNvSpPr txBox="1">
            <a:spLocks/>
          </p:cNvSpPr>
          <p:nvPr/>
        </p:nvSpPr>
        <p:spPr>
          <a:xfrm>
            <a:off x="1827432" y="701269"/>
            <a:ext cx="8943951" cy="47679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Waste Disposal (pg.1)</a:t>
            </a:r>
            <a:endParaRPr lang="en-US" sz="3200" b="1" dirty="0"/>
          </a:p>
        </p:txBody>
      </p:sp>
      <p:sp>
        <p:nvSpPr>
          <p:cNvPr id="3" name="Title 1">
            <a:extLst>
              <a:ext uri="{FF2B5EF4-FFF2-40B4-BE49-F238E27FC236}">
                <a16:creationId xmlns:a16="http://schemas.microsoft.com/office/drawing/2014/main" id="{70C3656F-0531-828C-7C97-5BC6162EA159}"/>
              </a:ext>
            </a:extLst>
          </p:cNvPr>
          <p:cNvSpPr txBox="1">
            <a:spLocks/>
          </p:cNvSpPr>
          <p:nvPr/>
        </p:nvSpPr>
        <p:spPr bwMode="auto">
          <a:xfrm>
            <a:off x="4191000" y="6573748"/>
            <a:ext cx="8001000" cy="457200"/>
          </a:xfrm>
          <a:prstGeom prst="rect">
            <a:avLst/>
          </a:prstGeom>
          <a:noFill/>
          <a:ln w="9525">
            <a:noFill/>
            <a:miter lim="800000"/>
            <a:headEnd/>
            <a:tailEnd/>
          </a:ln>
          <a:effectLst/>
        </p:spPr>
        <p:txBody>
          <a:bodyPr lIns="92075" tIns="46038" rIns="92075" bIns="46038" anchor="ctr"/>
          <a:lstStyle>
            <a:lvl1pPr>
              <a:defRPr kumimoji="1" sz="2400">
                <a:solidFill>
                  <a:srgbClr val="CC0000"/>
                </a:solidFill>
                <a:latin typeface="Times New Roman" charset="0"/>
                <a:ea typeface="ＭＳ Ｐゴシック" charset="0"/>
                <a:cs typeface="ＭＳ Ｐゴシック" charset="0"/>
              </a:defRPr>
            </a:lvl1pPr>
            <a:lvl2pPr marL="37931725" indent="-37474525">
              <a:defRPr kumimoji="1" sz="2400">
                <a:solidFill>
                  <a:srgbClr val="CC0000"/>
                </a:solidFill>
                <a:latin typeface="Times New Roman" charset="0"/>
                <a:ea typeface="ＭＳ Ｐゴシック" charset="0"/>
              </a:defRPr>
            </a:lvl2pPr>
            <a:lvl3pPr>
              <a:defRPr kumimoji="1" sz="2400">
                <a:solidFill>
                  <a:srgbClr val="CC0000"/>
                </a:solidFill>
                <a:latin typeface="Times New Roman" charset="0"/>
                <a:ea typeface="ＭＳ Ｐゴシック" charset="0"/>
              </a:defRPr>
            </a:lvl3pPr>
            <a:lvl4pPr>
              <a:defRPr kumimoji="1" sz="2400">
                <a:solidFill>
                  <a:srgbClr val="CC0000"/>
                </a:solidFill>
                <a:latin typeface="Times New Roman" charset="0"/>
                <a:ea typeface="ＭＳ Ｐゴシック" charset="0"/>
              </a:defRPr>
            </a:lvl4pPr>
            <a:lvl5pPr>
              <a:defRPr kumimoji="1" sz="2400">
                <a:solidFill>
                  <a:srgbClr val="CC0000"/>
                </a:solidFill>
                <a:latin typeface="Times New Roman" charset="0"/>
                <a:ea typeface="ＭＳ Ｐゴシック" charset="0"/>
              </a:defRPr>
            </a:lvl5pPr>
            <a:lvl6pPr marL="457200" eaLnBrk="0" fontAlgn="base" hangingPunct="0">
              <a:spcBef>
                <a:spcPct val="0"/>
              </a:spcBef>
              <a:spcAft>
                <a:spcPct val="0"/>
              </a:spcAft>
              <a:defRPr kumimoji="1" sz="2400">
                <a:solidFill>
                  <a:srgbClr val="CC0000"/>
                </a:solidFill>
                <a:latin typeface="Times New Roman" charset="0"/>
                <a:ea typeface="ＭＳ Ｐゴシック" charset="0"/>
              </a:defRPr>
            </a:lvl6pPr>
            <a:lvl7pPr marL="914400" eaLnBrk="0" fontAlgn="base" hangingPunct="0">
              <a:spcBef>
                <a:spcPct val="0"/>
              </a:spcBef>
              <a:spcAft>
                <a:spcPct val="0"/>
              </a:spcAft>
              <a:defRPr kumimoji="1" sz="2400">
                <a:solidFill>
                  <a:srgbClr val="CC0000"/>
                </a:solidFill>
                <a:latin typeface="Times New Roman" charset="0"/>
                <a:ea typeface="ＭＳ Ｐゴシック" charset="0"/>
              </a:defRPr>
            </a:lvl7pPr>
            <a:lvl8pPr marL="1371600" eaLnBrk="0" fontAlgn="base" hangingPunct="0">
              <a:spcBef>
                <a:spcPct val="0"/>
              </a:spcBef>
              <a:spcAft>
                <a:spcPct val="0"/>
              </a:spcAft>
              <a:defRPr kumimoji="1" sz="2400">
                <a:solidFill>
                  <a:srgbClr val="CC0000"/>
                </a:solidFill>
                <a:latin typeface="Times New Roman" charset="0"/>
                <a:ea typeface="ＭＳ Ｐゴシック" charset="0"/>
              </a:defRPr>
            </a:lvl8pPr>
            <a:lvl9pPr marL="1828800" eaLnBrk="0" fontAlgn="base" hangingPunct="0">
              <a:spcBef>
                <a:spcPct val="0"/>
              </a:spcBef>
              <a:spcAft>
                <a:spcPct val="0"/>
              </a:spcAft>
              <a:defRPr kumimoji="1" sz="2400">
                <a:solidFill>
                  <a:srgbClr val="CC0000"/>
                </a:solidFill>
                <a:latin typeface="Times New Roman" charset="0"/>
                <a:ea typeface="ＭＳ Ｐゴシック" charset="0"/>
              </a:defRPr>
            </a:lvl9pPr>
          </a:lstStyle>
          <a:p>
            <a:pPr algn="r" eaLnBrk="1" hangingPunct="1">
              <a:buClrTx/>
              <a:buSzTx/>
              <a:buFontTx/>
              <a:buNone/>
              <a:defRPr/>
            </a:pPr>
            <a:r>
              <a:rPr kumimoji="0" lang="en-US" sz="1600" dirty="0">
                <a:solidFill>
                  <a:schemeClr val="accent6"/>
                </a:solidFill>
                <a:latin typeface="Arial Narrow" panose="020B0606020202030204" pitchFamily="34" charset="0"/>
                <a:cs typeface="Arial" charset="0"/>
              </a:rPr>
              <a:t>Clark Hall Materials Facility Safety Orientation</a:t>
            </a:r>
          </a:p>
          <a:p>
            <a:pPr eaLnBrk="1" hangingPunct="1">
              <a:buClrTx/>
              <a:buSzTx/>
              <a:buFontTx/>
              <a:buNone/>
              <a:defRPr/>
            </a:pPr>
            <a:endParaRPr kumimoji="0" lang="en-US" sz="1600" b="1" dirty="0">
              <a:solidFill>
                <a:srgbClr val="FFFF00"/>
              </a:solidFill>
              <a:effectLst>
                <a:outerShdw blurRad="38100" dist="38100" dir="2700000" algn="tl">
                  <a:schemeClr val="tx1"/>
                </a:outerShdw>
              </a:effectLst>
              <a:latin typeface="+mj-lt"/>
              <a:cs typeface="Trebuchet MS"/>
            </a:endParaRPr>
          </a:p>
        </p:txBody>
      </p:sp>
      <p:pic>
        <p:nvPicPr>
          <p:cNvPr id="4" name="Picture 7" descr="050638">
            <a:extLst>
              <a:ext uri="{FF2B5EF4-FFF2-40B4-BE49-F238E27FC236}">
                <a16:creationId xmlns:a16="http://schemas.microsoft.com/office/drawing/2014/main" id="{3B3209DD-E5E2-42A9-FFE5-B4C3E4FC1EDF}"/>
              </a:ext>
            </a:extLst>
          </p:cNvPr>
          <p:cNvPicPr>
            <a:picLocks noChangeAspect="1" noChangeArrowheads="1"/>
          </p:cNvPicPr>
          <p:nvPr/>
        </p:nvPicPr>
        <p:blipFill>
          <a:blip r:embed="rId3" cstate="print"/>
          <a:srcRect/>
          <a:stretch>
            <a:fillRect/>
          </a:stretch>
        </p:blipFill>
        <p:spPr bwMode="auto">
          <a:xfrm>
            <a:off x="9650859" y="2547674"/>
            <a:ext cx="914400" cy="1447578"/>
          </a:xfrm>
          <a:prstGeom prst="rect">
            <a:avLst/>
          </a:prstGeom>
          <a:noFill/>
          <a:ln w="9525">
            <a:noFill/>
            <a:miter lim="800000"/>
            <a:headEnd/>
            <a:tailEnd/>
          </a:ln>
        </p:spPr>
      </p:pic>
      <p:pic>
        <p:nvPicPr>
          <p:cNvPr id="5" name="Picture 2" descr="http://sp.ehs.cornell.edu/lab-research-safety/chemical-safety/hazardous-waste-manual/PublishingImages/HazWasteLabel.jpg">
            <a:extLst>
              <a:ext uri="{FF2B5EF4-FFF2-40B4-BE49-F238E27FC236}">
                <a16:creationId xmlns:a16="http://schemas.microsoft.com/office/drawing/2014/main" id="{3F99ACA8-E79D-D2B0-EF7D-EE95E2D3B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7040" y="996196"/>
            <a:ext cx="1062038" cy="153690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7">
            <a:extLst>
              <a:ext uri="{FF2B5EF4-FFF2-40B4-BE49-F238E27FC236}">
                <a16:creationId xmlns:a16="http://schemas.microsoft.com/office/drawing/2014/main" id="{31791B2A-1AD0-86A0-75A4-83E69030E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5159" y="4871086"/>
            <a:ext cx="819150" cy="17026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8C8055D2-E260-7E08-2C7B-7CFA7C691568}"/>
              </a:ext>
            </a:extLst>
          </p:cNvPr>
          <p:cNvPicPr>
            <a:picLocks noChangeAspect="1"/>
          </p:cNvPicPr>
          <p:nvPr/>
        </p:nvPicPr>
        <p:blipFill>
          <a:blip r:embed="rId6"/>
          <a:stretch>
            <a:fillRect/>
          </a:stretch>
        </p:blipFill>
        <p:spPr>
          <a:xfrm>
            <a:off x="9668625" y="3889886"/>
            <a:ext cx="970453" cy="990601"/>
          </a:xfrm>
          <a:prstGeom prst="rect">
            <a:avLst/>
          </a:prstGeom>
        </p:spPr>
      </p:pic>
      <p:sp>
        <p:nvSpPr>
          <p:cNvPr id="8" name="TextBox 7">
            <a:extLst>
              <a:ext uri="{FF2B5EF4-FFF2-40B4-BE49-F238E27FC236}">
                <a16:creationId xmlns:a16="http://schemas.microsoft.com/office/drawing/2014/main" id="{2328BCAE-6633-5674-551D-44BCB0A6B4F0}"/>
              </a:ext>
            </a:extLst>
          </p:cNvPr>
          <p:cNvSpPr txBox="1"/>
          <p:nvPr/>
        </p:nvSpPr>
        <p:spPr>
          <a:xfrm>
            <a:off x="1649859" y="1358424"/>
            <a:ext cx="8001000" cy="5062924"/>
          </a:xfrm>
          <a:prstGeom prst="rect">
            <a:avLst/>
          </a:prstGeom>
          <a:noFill/>
        </p:spPr>
        <p:txBody>
          <a:bodyPr wrap="square" rtlCol="0">
            <a:spAutoFit/>
          </a:bodyPr>
          <a:lstStyle/>
          <a:p>
            <a:pPr lvl="1">
              <a:buClr>
                <a:srgbClr val="000000"/>
              </a:buClr>
              <a:buNone/>
            </a:pPr>
            <a:r>
              <a:rPr lang="en-US" sz="1700" dirty="0">
                <a:solidFill>
                  <a:schemeClr val="tx1"/>
                </a:solidFill>
                <a:latin typeface="+mn-lt"/>
              </a:rPr>
              <a:t>All waste generated in the facility must be disposed of according to EH&amp;S regulations as outlined in EH&amp;S Chemical Waste Disposal training. </a:t>
            </a:r>
            <a:r>
              <a:rPr lang="en-US" sz="1700" dirty="0">
                <a:solidFill>
                  <a:srgbClr val="000000"/>
                </a:solidFill>
                <a:latin typeface="Arial"/>
              </a:rPr>
              <a:t>If you are unsure how to safely dispose of something, </a:t>
            </a:r>
            <a:r>
              <a:rPr lang="en-US" sz="1700" i="1" dirty="0">
                <a:solidFill>
                  <a:srgbClr val="000000"/>
                </a:solidFill>
                <a:latin typeface="Arial"/>
              </a:rPr>
              <a:t>please ask facility staff</a:t>
            </a:r>
            <a:r>
              <a:rPr lang="en-US" sz="1700" dirty="0">
                <a:solidFill>
                  <a:srgbClr val="000000"/>
                </a:solidFill>
                <a:latin typeface="Arial"/>
              </a:rPr>
              <a:t>. Don’t take a chance of putting yourself, facility users, facility staff, or custodians at risk.</a:t>
            </a:r>
            <a:endParaRPr lang="en-US" sz="1700" dirty="0">
              <a:solidFill>
                <a:schemeClr val="tx1"/>
              </a:solidFill>
              <a:latin typeface="+mn-lt"/>
            </a:endParaRPr>
          </a:p>
          <a:p>
            <a:pPr marL="742950" lvl="1" indent="-285750">
              <a:buFont typeface="Arial" panose="020B0604020202020204" pitchFamily="34" charset="0"/>
              <a:buChar char="•"/>
            </a:pPr>
            <a:r>
              <a:rPr lang="en-US" sz="1700" b="1" dirty="0">
                <a:solidFill>
                  <a:schemeClr val="tx1"/>
                </a:solidFill>
                <a:latin typeface="+mn-lt"/>
              </a:rPr>
              <a:t>Hazardous Waste</a:t>
            </a:r>
          </a:p>
          <a:p>
            <a:pPr marL="1200150" lvl="2" indent="-285750">
              <a:buFont typeface="Arial" panose="020B0604020202020204" pitchFamily="34" charset="0"/>
              <a:buChar char="•"/>
            </a:pPr>
            <a:r>
              <a:rPr lang="en-US" sz="1700" dirty="0">
                <a:solidFill>
                  <a:srgbClr val="FF0000"/>
                </a:solidFill>
                <a:latin typeface="+mn-lt"/>
              </a:rPr>
              <a:t>Any activity that may generate hazardous waste must be planned and approved in advance by facility staff.</a:t>
            </a:r>
          </a:p>
          <a:p>
            <a:pPr marL="1200150" lvl="2" indent="-285750">
              <a:buFont typeface="Arial" panose="020B0604020202020204" pitchFamily="34" charset="0"/>
              <a:buChar char="•"/>
            </a:pPr>
            <a:r>
              <a:rPr lang="en-US" sz="1700" dirty="0">
                <a:solidFill>
                  <a:schemeClr val="tx1"/>
                </a:solidFill>
                <a:latin typeface="+mn-lt"/>
              </a:rPr>
              <a:t>Hazardous waste must be collected in the room where it is generated.</a:t>
            </a:r>
          </a:p>
          <a:p>
            <a:pPr marL="1200150" lvl="2" indent="-285750">
              <a:buFont typeface="Arial" panose="020B0604020202020204" pitchFamily="34" charset="0"/>
              <a:buChar char="•"/>
            </a:pPr>
            <a:r>
              <a:rPr lang="en-US" sz="1700" dirty="0">
                <a:solidFill>
                  <a:schemeClr val="tx1"/>
                </a:solidFill>
                <a:latin typeface="+mn-lt"/>
              </a:rPr>
              <a:t>CCMR provides hazardous waste containers bearing an EH&amp;S hazardous waste label.</a:t>
            </a:r>
          </a:p>
          <a:p>
            <a:pPr marL="1200150" lvl="2" indent="-285750">
              <a:buFont typeface="Arial" panose="020B0604020202020204" pitchFamily="34" charset="0"/>
              <a:buChar char="•"/>
            </a:pPr>
            <a:r>
              <a:rPr lang="en-US" sz="1700" dirty="0">
                <a:solidFill>
                  <a:schemeClr val="tx1"/>
                </a:solidFill>
                <a:latin typeface="+mn-lt"/>
              </a:rPr>
              <a:t>Hazardous waste containers must be stored in secondary containment.</a:t>
            </a:r>
          </a:p>
          <a:p>
            <a:pPr marL="1200150" lvl="2" indent="-285750">
              <a:buFont typeface="Arial" panose="020B0604020202020204" pitchFamily="34" charset="0"/>
              <a:buChar char="•"/>
            </a:pPr>
            <a:r>
              <a:rPr lang="en-US" sz="1700" dirty="0">
                <a:solidFill>
                  <a:schemeClr val="tx1"/>
                </a:solidFill>
                <a:latin typeface="+mn-lt"/>
              </a:rPr>
              <a:t>The solvent waste container in the hood has a log sheet. Chemicals and quantities must be added to the log sheet for the container. </a:t>
            </a:r>
          </a:p>
          <a:p>
            <a:pPr marL="1200150" lvl="2" indent="-285750">
              <a:buFont typeface="Arial" panose="020B0604020202020204" pitchFamily="34" charset="0"/>
              <a:buChar char="•"/>
            </a:pPr>
            <a:r>
              <a:rPr lang="en-US" sz="1700" dirty="0">
                <a:solidFill>
                  <a:schemeClr val="tx1"/>
                </a:solidFill>
                <a:latin typeface="+mn-lt"/>
              </a:rPr>
              <a:t>If you need to dispose of a chemical that does not already appear on the container’s hazardous waste label, you </a:t>
            </a:r>
            <a:r>
              <a:rPr lang="en-US" sz="1700" b="1" dirty="0">
                <a:solidFill>
                  <a:schemeClr val="tx1"/>
                </a:solidFill>
                <a:latin typeface="+mn-lt"/>
              </a:rPr>
              <a:t>must</a:t>
            </a:r>
            <a:r>
              <a:rPr lang="en-US" sz="1700" dirty="0">
                <a:solidFill>
                  <a:schemeClr val="tx1"/>
                </a:solidFill>
                <a:latin typeface="+mn-lt"/>
              </a:rPr>
              <a:t> consult with facility staff to determine how your waste should be segregated.</a:t>
            </a:r>
          </a:p>
        </p:txBody>
      </p:sp>
    </p:spTree>
    <p:extLst>
      <p:ext uri="{BB962C8B-B14F-4D97-AF65-F5344CB8AC3E}">
        <p14:creationId xmlns:p14="http://schemas.microsoft.com/office/powerpoint/2010/main" val="1640572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7DB07F59-5326-FF46-892A-BAA9BAE816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A048640E-0265-0F4D-AEC5-3C5A0CF0F2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1720</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-apple-system</vt:lpstr>
      <vt:lpstr>Aptos</vt:lpstr>
      <vt:lpstr>Arial</vt:lpstr>
      <vt:lpstr>Arial Narrow</vt:lpstr>
      <vt:lpstr>Calibri</vt:lpstr>
      <vt:lpstr>Helvetica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Shu</dc:creator>
  <cp:lastModifiedBy>Alicia Tripp</cp:lastModifiedBy>
  <cp:revision>6</cp:revision>
  <dcterms:created xsi:type="dcterms:W3CDTF">2024-03-06T15:38:31Z</dcterms:created>
  <dcterms:modified xsi:type="dcterms:W3CDTF">2025-05-27T13:34:58Z</dcterms:modified>
</cp:coreProperties>
</file>