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CB10-665A-0D46-992D-8F179B6DC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1D4DA-A7CB-A54A-AE85-9216A083D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D5DA0A-CA92-5A43-BA22-AE3F038F5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1ED35-802D-ED43-90D3-62B3E0DBF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7706" y="9874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69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7EB4B4-C38A-054D-A087-91B15655A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B18E316-1FFA-3F42-97F5-5B2DB97B3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44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284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6AD74-802B-5147-8A94-A11BBE129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148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B8C70-1024-D146-A5F5-E500F9668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1DC8652-45E6-E944-A9D5-F42C4D2B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8730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042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38EA3-8A28-3242-9987-7E7D04DD5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1E57A-C566-5B49-9581-F4E9CD800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76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C4B12-F317-4B42-9418-DE4798BD7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FD16-4141-D543-9A5E-41C76EB58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792B9C-9907-3C4E-8DD7-A6DB73842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40471-06DC-954B-8813-AB399A42A0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09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51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BFB28-71D0-6848-B41F-5AB2F9DBB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176C2-AA01-ED44-962F-048D59CA4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4258" y="9874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52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A677F-E6DE-944E-B5DC-49F6EC450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" y="70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4C57C8-9436-6146-96AA-238DE580BA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7470" y="5311590"/>
            <a:ext cx="14764870" cy="15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3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7B4F7-E772-0B45-854A-7FB53B986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67B7D-1A8F-7346-9D7C-EC446F55C6A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2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mr.cornell.edu/ccmraccessfor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orkday.cornell.ed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m.ccmr.cornell.ed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_XIMUwaJ1AAGbnSP-YW-fKH8eiJEXPR1Nm6-7qLRhx8/edit#gid=160641908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mr.cornell.edu/ccmraccessfor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3F0D-2B8D-7A4D-A670-C4AF33ACB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442" y="507371"/>
            <a:ext cx="10972800" cy="1143404"/>
          </a:xfrm>
        </p:spPr>
        <p:txBody>
          <a:bodyPr/>
          <a:lstStyle/>
          <a:p>
            <a:r>
              <a:rPr lang="en-US" sz="3600" b="1" dirty="0"/>
              <a:t>Physical Sciences Building (PSB) Electron Microscopy Facility Safety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4C9231-C656-AF49-9BA3-AF9DBD209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3706"/>
            <a:ext cx="9144000" cy="6938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Rooms: B95, B91, B71, and B05</a:t>
            </a:r>
          </a:p>
          <a:p>
            <a:r>
              <a:rPr lang="en-US" dirty="0"/>
              <a:t>Facility Manager: Malcolm Thomas (mt57@cornell.edu)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64F0ED-5661-E6A1-56F4-83C9F2B20DA6}"/>
              </a:ext>
            </a:extLst>
          </p:cNvPr>
          <p:cNvGrpSpPr/>
          <p:nvPr/>
        </p:nvGrpSpPr>
        <p:grpSpPr>
          <a:xfrm>
            <a:off x="2222754" y="1783219"/>
            <a:ext cx="2286000" cy="3117203"/>
            <a:chOff x="2940362" y="1783219"/>
            <a:chExt cx="2286000" cy="31172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48B672-888A-146C-7EF9-FC59A8DF8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1451" y="1783219"/>
              <a:ext cx="1483823" cy="197843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6CCBA8-5D6F-1C62-FC98-063428EF7D00}"/>
                </a:ext>
              </a:extLst>
            </p:cNvPr>
            <p:cNvSpPr txBox="1"/>
            <p:nvPr/>
          </p:nvSpPr>
          <p:spPr>
            <a:xfrm>
              <a:off x="2940362" y="3761649"/>
              <a:ext cx="22860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kumimoji="0" lang="en-US" sz="1800" b="1" dirty="0">
                  <a:latin typeface="+mj-lt"/>
                  <a:ea typeface="ＭＳ Ｐゴシック" charset="0"/>
                  <a:cs typeface="Arial" charset="0"/>
                </a:rPr>
                <a:t>Mariena Silvestry Ramos</a:t>
              </a:r>
            </a:p>
            <a:p>
              <a:pPr algn="ctr">
                <a:buNone/>
              </a:pPr>
              <a:r>
                <a:rPr kumimoji="0" lang="en-US" sz="1600" dirty="0">
                  <a:latin typeface="+mj-lt"/>
                  <a:ea typeface="ＭＳ Ｐゴシック" charset="0"/>
                  <a:cs typeface="Arial" charset="0"/>
                </a:rPr>
                <a:t>ms3289@cornell.edu</a:t>
              </a:r>
            </a:p>
            <a:p>
              <a:pPr algn="ctr">
                <a:buNone/>
              </a:pPr>
              <a:r>
                <a:rPr kumimoji="0" lang="en-US" sz="1600" dirty="0">
                  <a:latin typeface="+mj-lt"/>
                  <a:ea typeface="ＭＳ Ｐゴシック" charset="0"/>
                  <a:cs typeface="Arial" charset="0"/>
                </a:rPr>
                <a:t>607-255-</a:t>
              </a:r>
              <a:r>
                <a:rPr lang="en-US" sz="1600" dirty="0">
                  <a:latin typeface="+mj-lt"/>
                  <a:ea typeface="ＭＳ Ｐゴシック" charset="0"/>
                  <a:cs typeface="Arial" charset="0"/>
                </a:rPr>
                <a:t>6272</a:t>
              </a:r>
              <a:endParaRPr kumimoji="0" lang="en-US" sz="1600" dirty="0">
                <a:latin typeface="+mj-lt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72E258-D787-CAD0-8CC2-F1877B90A75D}"/>
              </a:ext>
            </a:extLst>
          </p:cNvPr>
          <p:cNvGrpSpPr/>
          <p:nvPr/>
        </p:nvGrpSpPr>
        <p:grpSpPr>
          <a:xfrm>
            <a:off x="4953000" y="1806920"/>
            <a:ext cx="2286000" cy="2816502"/>
            <a:chOff x="4909842" y="1806920"/>
            <a:chExt cx="2286000" cy="2816502"/>
          </a:xfrm>
        </p:grpSpPr>
        <p:pic>
          <p:nvPicPr>
            <p:cNvPr id="9" name="Picture 8" descr="A group of people standing in a forest&#10;&#10;AI-generated content may be incorrect.">
              <a:extLst>
                <a:ext uri="{FF2B5EF4-FFF2-40B4-BE49-F238E27FC236}">
                  <a16:creationId xmlns:a16="http://schemas.microsoft.com/office/drawing/2014/main" id="{0F549DAC-21BE-C557-6D64-9B70D994C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3092" t="11397" r="60617" b="59754"/>
            <a:stretch/>
          </p:blipFill>
          <p:spPr>
            <a:xfrm>
              <a:off x="5354088" y="1806920"/>
              <a:ext cx="1483823" cy="197843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0833EB-ADB8-99D4-35C9-91A3C23CDE54}"/>
                </a:ext>
              </a:extLst>
            </p:cNvPr>
            <p:cNvSpPr txBox="1"/>
            <p:nvPr/>
          </p:nvSpPr>
          <p:spPr>
            <a:xfrm>
              <a:off x="4909842" y="3761648"/>
              <a:ext cx="2286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b="1" dirty="0">
                  <a:latin typeface="+mj-lt"/>
                  <a:ea typeface="ＭＳ Ｐゴシック" charset="0"/>
                  <a:cs typeface="Arial" charset="0"/>
                </a:rPr>
                <a:t>Philip Carubia</a:t>
              </a:r>
              <a:endParaRPr kumimoji="0" lang="en-US" sz="1800" b="1" dirty="0">
                <a:latin typeface="+mj-lt"/>
                <a:ea typeface="ＭＳ Ｐゴシック" charset="0"/>
                <a:cs typeface="Arial" charset="0"/>
              </a:endParaRPr>
            </a:p>
            <a:p>
              <a:pPr algn="ctr">
                <a:buNone/>
              </a:pPr>
              <a:r>
                <a:rPr kumimoji="0" lang="en-US" sz="1600" dirty="0">
                  <a:latin typeface="+mj-lt"/>
                  <a:ea typeface="ＭＳ Ｐゴシック" charset="0"/>
                  <a:cs typeface="Arial" charset="0"/>
                </a:rPr>
                <a:t>pmc228@cornell.edu</a:t>
              </a:r>
            </a:p>
            <a:p>
              <a:pPr algn="ctr">
                <a:buNone/>
              </a:pPr>
              <a:r>
                <a:rPr kumimoji="0" lang="en-US" sz="1600" dirty="0">
                  <a:latin typeface="+mj-lt"/>
                  <a:ea typeface="ＭＳ Ｐゴシック" charset="0"/>
                  <a:cs typeface="Arial" charset="0"/>
                </a:rPr>
                <a:t>607-255-6757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2C09E0-C7F3-8821-2C7C-5B9229BCC357}"/>
              </a:ext>
            </a:extLst>
          </p:cNvPr>
          <p:cNvGrpSpPr/>
          <p:nvPr/>
        </p:nvGrpSpPr>
        <p:grpSpPr>
          <a:xfrm>
            <a:off x="7683246" y="1806920"/>
            <a:ext cx="2286000" cy="2778685"/>
            <a:chOff x="6965637" y="1844738"/>
            <a:chExt cx="2286000" cy="2778685"/>
          </a:xfrm>
        </p:grpSpPr>
        <p:pic>
          <p:nvPicPr>
            <p:cNvPr id="10" name="Picture 9" descr="A person in a blue shirt&#10;&#10;AI-generated content may be incorrect.">
              <a:extLst>
                <a:ext uri="{FF2B5EF4-FFF2-40B4-BE49-F238E27FC236}">
                  <a16:creationId xmlns:a16="http://schemas.microsoft.com/office/drawing/2014/main" id="{4A8E8A56-187B-DE06-F8D7-C353CB8D9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2222" t="719" r="12238" b="-719"/>
            <a:stretch/>
          </p:blipFill>
          <p:spPr>
            <a:xfrm>
              <a:off x="7366726" y="1844738"/>
              <a:ext cx="1483823" cy="196431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0F87AF-576A-1160-D9B9-FD88741660A5}"/>
                </a:ext>
              </a:extLst>
            </p:cNvPr>
            <p:cNvSpPr txBox="1"/>
            <p:nvPr/>
          </p:nvSpPr>
          <p:spPr>
            <a:xfrm>
              <a:off x="6965637" y="3761649"/>
              <a:ext cx="2286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b="1" dirty="0">
                  <a:latin typeface="+mj-lt"/>
                  <a:ea typeface="ＭＳ Ｐゴシック" charset="0"/>
                  <a:cs typeface="Arial" charset="0"/>
                </a:rPr>
                <a:t>Mick Thomas</a:t>
              </a:r>
              <a:endParaRPr kumimoji="0" lang="en-US" sz="1800" b="1" dirty="0">
                <a:latin typeface="+mj-lt"/>
                <a:ea typeface="ＭＳ Ｐゴシック" charset="0"/>
                <a:cs typeface="Arial" charset="0"/>
              </a:endParaRPr>
            </a:p>
            <a:p>
              <a:pPr algn="ctr">
                <a:buNone/>
              </a:pPr>
              <a:r>
                <a:rPr lang="en-US" sz="1600" dirty="0">
                  <a:latin typeface="+mj-lt"/>
                  <a:ea typeface="ＭＳ Ｐゴシック" charset="0"/>
                  <a:cs typeface="Arial" charset="0"/>
                </a:rPr>
                <a:t>mt57</a:t>
              </a:r>
              <a:r>
                <a:rPr kumimoji="0" lang="en-US" sz="1600" dirty="0">
                  <a:latin typeface="+mj-lt"/>
                  <a:ea typeface="ＭＳ Ｐゴシック" charset="0"/>
                  <a:cs typeface="Arial" charset="0"/>
                </a:rPr>
                <a:t>@cornell.edu</a:t>
              </a:r>
            </a:p>
            <a:p>
              <a:pPr algn="ctr">
                <a:buNone/>
              </a:pPr>
              <a:r>
                <a:rPr kumimoji="0" lang="en-US" sz="1600" dirty="0">
                  <a:latin typeface="+mj-lt"/>
                  <a:ea typeface="ＭＳ Ｐゴシック" charset="0"/>
                  <a:cs typeface="Arial" charset="0"/>
                </a:rPr>
                <a:t>607-255-</a:t>
              </a:r>
              <a:r>
                <a:rPr lang="en-US" sz="1600" dirty="0">
                  <a:latin typeface="+mj-lt"/>
                  <a:ea typeface="ＭＳ Ｐゴシック" charset="0"/>
                  <a:cs typeface="Arial" charset="0"/>
                </a:rPr>
                <a:t>0650</a:t>
              </a:r>
              <a:endParaRPr kumimoji="0" lang="en-US" sz="1600" dirty="0">
                <a:latin typeface="+mj-lt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87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429DC2-8BDF-BF48-8A9A-897443349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A7BD1F-B9E8-64D9-F11F-B420EE1ED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426" y="1481934"/>
            <a:ext cx="10593149" cy="22889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800" b="0" dirty="0">
                <a:solidFill>
                  <a:schemeClr val="tx1"/>
                </a:solidFill>
                <a:latin typeface="+mj-lt"/>
              </a:rPr>
              <a:t>Please remember to properly acknowledge use of the CCMR Facilities in your presentations, publications, and conference proceedings.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The inclusion of grant numbers in publications is vital for agreements with funding agencies, as publications are searchable (e.g., in </a:t>
            </a:r>
            <a:r>
              <a:rPr lang="en-US" sz="1800" i="1" dirty="0">
                <a:solidFill>
                  <a:schemeClr val="tx1"/>
                </a:solidFill>
                <a:latin typeface="+mj-lt"/>
              </a:rPr>
              <a:t>Web of Science, Google Scholar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). </a:t>
            </a:r>
          </a:p>
          <a:p>
            <a:pPr algn="ctr"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The CCMR reminds researchers preparing to publish results to consider journal guidelines for determining co-authorship. This generally includes substantial/significant contributions to experiment design, data acquisition, analysis and interpretation. Determination of co-authorship depends on the contribution of the individual and should be made without regard to position or compensation. All co-authors must approve manuscript versions for publication, and agree to be held accountable for the work.</a:t>
            </a: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6B5A68-5EC7-283C-0CF3-3155A115B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4818"/>
            <a:ext cx="10515600" cy="676487"/>
          </a:xfrm>
        </p:spPr>
        <p:txBody>
          <a:bodyPr/>
          <a:lstStyle/>
          <a:p>
            <a:pPr algn="ctr"/>
            <a:r>
              <a:rPr lang="en-US" sz="4400" b="1" dirty="0"/>
              <a:t>Acknowledging the Facility</a:t>
            </a:r>
            <a:br>
              <a:rPr lang="en-US" sz="4400" b="1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5EBBA-0D55-D386-1AAD-B79163BF55F0}"/>
              </a:ext>
            </a:extLst>
          </p:cNvPr>
          <p:cNvSpPr txBox="1"/>
          <p:nvPr/>
        </p:nvSpPr>
        <p:spPr>
          <a:xfrm>
            <a:off x="799425" y="3737845"/>
            <a:ext cx="10554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CCMR Facilities and support: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Please refer to the website for most current acknowledgement wording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Titan Themis (Cryo-S/TEM) TEM/STEM work: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“The FEI Titan Themis 300 was acquired through NSF-MRI-1429155, with additional support from Cornell University, the Weill Institute and the Kavli Institute at Cornell.”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CRYO-FIB/SEM work: “</a:t>
            </a:r>
            <a:r>
              <a:rPr lang="en-US" dirty="0"/>
              <a:t>Support for the FIB/SEM cryo-stage and transfer system was provided by the Kavli Institute at Cornell and the Energy Materials Center at Cornell, DOE EFRC BES (DE-SC0001086).”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Thermo</a:t>
            </a:r>
            <a:r>
              <a:rPr lang="en-US" b="1" dirty="0"/>
              <a:t> Fisher F200Ci TEM work: “</a:t>
            </a:r>
            <a:r>
              <a:rPr lang="en-US" dirty="0"/>
              <a:t>This work relied on data collected using an instrument supported by the NIH through award S10OD030470.”</a:t>
            </a:r>
            <a:endParaRPr lang="en-US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346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BE7384-3E39-EA4D-ABC3-75E8C0B3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4818"/>
            <a:ext cx="10515600" cy="671601"/>
          </a:xfrm>
        </p:spPr>
        <p:txBody>
          <a:bodyPr/>
          <a:lstStyle/>
          <a:p>
            <a:pPr algn="ctr"/>
            <a:r>
              <a:rPr lang="en-US" sz="4400" b="1" dirty="0"/>
              <a:t>Emergency Exits and Evacuation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4F5813-0E04-A0C1-7B36-1751F5D38E11}"/>
              </a:ext>
            </a:extLst>
          </p:cNvPr>
          <p:cNvSpPr txBox="1"/>
          <p:nvPr/>
        </p:nvSpPr>
        <p:spPr>
          <a:xfrm>
            <a:off x="7266648" y="2673270"/>
            <a:ext cx="4625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event of a building evacuation alarm or other emergency, immediately proceed to the nearest exit as outlined by the arrows on the map.  </a:t>
            </a:r>
          </a:p>
          <a:p>
            <a:endParaRPr lang="en-US" dirty="0"/>
          </a:p>
          <a:p>
            <a:r>
              <a:rPr lang="en-US" dirty="0"/>
              <a:t>To report an emergency call </a:t>
            </a:r>
            <a:r>
              <a:rPr lang="en-US" dirty="0">
                <a:solidFill>
                  <a:srgbClr val="FF0000"/>
                </a:solidFill>
              </a:rPr>
              <a:t>607-255-1111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911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Contact the instrument manager to report tool related emergencies.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3D772B-3A84-6775-7B22-45EC03D14AED}"/>
              </a:ext>
            </a:extLst>
          </p:cNvPr>
          <p:cNvGrpSpPr/>
          <p:nvPr/>
        </p:nvGrpSpPr>
        <p:grpSpPr>
          <a:xfrm>
            <a:off x="844624" y="1820707"/>
            <a:ext cx="6196650" cy="4567447"/>
            <a:chOff x="844624" y="1820707"/>
            <a:chExt cx="6196650" cy="45674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D0FC4F-82B2-50FE-4A14-5225D726B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728" b="988"/>
            <a:stretch/>
          </p:blipFill>
          <p:spPr>
            <a:xfrm rot="16200000">
              <a:off x="1659225" y="1006106"/>
              <a:ext cx="4567447" cy="61966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0EAD65-5EDB-AC06-8BB8-FD49A872318C}"/>
                </a:ext>
              </a:extLst>
            </p:cNvPr>
            <p:cNvSpPr/>
            <p:nvPr/>
          </p:nvSpPr>
          <p:spPr>
            <a:xfrm>
              <a:off x="5951439" y="3353478"/>
              <a:ext cx="372234" cy="445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F34B559-6127-8A09-2135-CC64FA429171}"/>
                </a:ext>
              </a:extLst>
            </p:cNvPr>
            <p:cNvSpPr/>
            <p:nvPr/>
          </p:nvSpPr>
          <p:spPr>
            <a:xfrm rot="16200000">
              <a:off x="4775300" y="3382677"/>
              <a:ext cx="2791753" cy="13716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6E5D89AF-AAD3-5292-12A9-2A2274034A5F}"/>
                </a:ext>
              </a:extLst>
            </p:cNvPr>
            <p:cNvSpPr/>
            <p:nvPr/>
          </p:nvSpPr>
          <p:spPr>
            <a:xfrm rot="16200000">
              <a:off x="5045205" y="4923535"/>
              <a:ext cx="289966" cy="13716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9F01AA0E-3D37-3016-71F6-3DEF5C136F98}"/>
                </a:ext>
              </a:extLst>
            </p:cNvPr>
            <p:cNvSpPr/>
            <p:nvPr/>
          </p:nvSpPr>
          <p:spPr>
            <a:xfrm rot="16200000">
              <a:off x="931252" y="4897911"/>
              <a:ext cx="289966" cy="13716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312A53BC-165B-744D-09AE-AA98D3251C09}"/>
                </a:ext>
              </a:extLst>
            </p:cNvPr>
            <p:cNvSpPr/>
            <p:nvPr/>
          </p:nvSpPr>
          <p:spPr>
            <a:xfrm>
              <a:off x="6159241" y="1923889"/>
              <a:ext cx="418178" cy="13756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A6CC7598-14FE-1F50-6D7E-249B346EBA26}"/>
                </a:ext>
              </a:extLst>
            </p:cNvPr>
            <p:cNvSpPr/>
            <p:nvPr/>
          </p:nvSpPr>
          <p:spPr>
            <a:xfrm>
              <a:off x="5764934" y="3293461"/>
              <a:ext cx="345754" cy="13756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951032-1432-AE7A-42D5-9FB80838612E}"/>
                </a:ext>
              </a:extLst>
            </p:cNvPr>
            <p:cNvSpPr/>
            <p:nvPr/>
          </p:nvSpPr>
          <p:spPr>
            <a:xfrm>
              <a:off x="2613727" y="4547724"/>
              <a:ext cx="372234" cy="445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A11E8D67-5B55-42F0-4A51-40D42741E563}"/>
                </a:ext>
              </a:extLst>
            </p:cNvPr>
            <p:cNvSpPr/>
            <p:nvPr/>
          </p:nvSpPr>
          <p:spPr>
            <a:xfrm>
              <a:off x="1061257" y="4709568"/>
              <a:ext cx="5041338" cy="13756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16F4F268-DF9F-DC8D-E31A-A564CC90C031}"/>
                </a:ext>
              </a:extLst>
            </p:cNvPr>
            <p:cNvSpPr/>
            <p:nvPr/>
          </p:nvSpPr>
          <p:spPr>
            <a:xfrm>
              <a:off x="1828799" y="1916481"/>
              <a:ext cx="4296723" cy="1259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40B06704-225C-C19F-B812-2D746FD522EC}"/>
                </a:ext>
              </a:extLst>
            </p:cNvPr>
            <p:cNvSpPr/>
            <p:nvPr/>
          </p:nvSpPr>
          <p:spPr>
            <a:xfrm rot="16200000">
              <a:off x="1691900" y="2114263"/>
              <a:ext cx="289966" cy="13716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953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6677F-ED74-04D6-1FF5-E25993D93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F91280C-4E2F-0313-E189-F2B7A71CC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719" y="1481933"/>
            <a:ext cx="10980892" cy="4781301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2400" dirty="0"/>
              <a:t>CCMR facilities require that a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ll users must understand the information presented in this facility orientation and show proof of the following safety trainings, available through Workday Learning, in order to gain access to the facility: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EH&amp;S Laboratory Safety (#2555-laboratory)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EH&amp;S Chemical Waste Disposal (#2716-chemwaste)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EH&amp;S Fire Safety (#5330-firesafety)</a:t>
            </a:r>
          </a:p>
          <a:p>
            <a:pPr lvl="1"/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400" dirty="0"/>
              <a:t>In addition, room/instrument specific trainings may be required.  For specifics, see the CCMR facility access form at: </a:t>
            </a:r>
            <a:r>
              <a:rPr lang="en-US" sz="2400" b="0" dirty="0">
                <a:solidFill>
                  <a:srgbClr val="124964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http://www.ccmr.cornell.edu/ccmraccessform/</a:t>
            </a:r>
            <a:endParaRPr lang="en-US" sz="2400" b="0" dirty="0">
              <a:solidFill>
                <a:schemeClr val="tx1"/>
              </a:solidFill>
              <a:latin typeface="+mj-lt"/>
            </a:endParaRPr>
          </a:p>
          <a:p>
            <a:pPr lvl="1">
              <a:buNone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lvl="1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See </a:t>
            </a:r>
            <a:r>
              <a:rPr lang="en-US" sz="2400" dirty="0">
                <a:solidFill>
                  <a:schemeClr val="tx1"/>
                </a:solidFill>
                <a:latin typeface="+mn-lt"/>
                <a:hlinkClick r:id="rId4"/>
              </a:rPr>
              <a:t>http://workday.cornell.edu/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for information on how to obtain training or verify your records.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22744D-161C-1397-D537-1CA76451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4818"/>
            <a:ext cx="10515600" cy="676487"/>
          </a:xfrm>
        </p:spPr>
        <p:txBody>
          <a:bodyPr/>
          <a:lstStyle/>
          <a:p>
            <a:pPr algn="ctr"/>
            <a:r>
              <a:rPr lang="en-US" sz="4400" b="1" dirty="0"/>
              <a:t>Shared Facility Access</a:t>
            </a:r>
            <a:br>
              <a:rPr lang="en-US" sz="44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8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BCC484-41EA-66E9-3808-C1069CEC5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3DA6CEE-FDA1-D656-A6E3-E042FDC47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426" y="1481934"/>
            <a:ext cx="10593149" cy="4004466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External hard drives are forbidden on all Cornell electron microscopes.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No wet chemistry is allowed in the lab.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Do not bring hazardous samples or materials into the lab without prior consent/approval by the Facility Managers.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This is not a storage facility - you must take specimens when you leave. Anything leftover will be promptly discarded.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 No food or drink allowed in the lab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Wear proper PPE and follow safety rules when handling liquid nitrogen (pants/jeans regardless of outside weather, shirt covering the shoulders, and closed-toe shoes) 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Failure to follow the rules can lead to a loss of access to the EM facilities.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E03196-1D6F-064E-FE32-EF75B3A7D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4818"/>
            <a:ext cx="10515600" cy="676487"/>
          </a:xfrm>
        </p:spPr>
        <p:txBody>
          <a:bodyPr/>
          <a:lstStyle/>
          <a:p>
            <a:pPr algn="ctr"/>
            <a:r>
              <a:rPr lang="en-US" b="1" dirty="0"/>
              <a:t>PSB EM Facility Specific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9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065053-7E3E-33F6-A6A1-A9E45F3B6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2FC6B52-4B54-B327-94FF-44234897C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426" y="1481934"/>
            <a:ext cx="10593149" cy="2288956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Instrument reservations can be made via FOM at </a:t>
            </a:r>
            <a:r>
              <a:rPr lang="en-US" sz="1800" dirty="0">
                <a:hlinkClick r:id="rId3"/>
              </a:rPr>
              <a:t>www.fom.ccmr.cornell.edu</a:t>
            </a: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Specialty holder use </a:t>
            </a:r>
            <a:r>
              <a:rPr lang="en-US" sz="1800" b="1" u="sng" dirty="0"/>
              <a:t>MUST</a:t>
            </a:r>
            <a:r>
              <a:rPr lang="en-US" sz="1800" dirty="0"/>
              <a:t> be logged in the </a:t>
            </a:r>
            <a:r>
              <a:rPr lang="en-US" sz="1800" dirty="0">
                <a:hlinkClick r:id="rId4"/>
              </a:rPr>
              <a:t>holder google doc</a:t>
            </a:r>
            <a:r>
              <a:rPr lang="en-US" sz="1800" dirty="0"/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the time that the instrument is booked and updated at the time of use.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issues that arise during a session must be reported to a facility manager.  If we don’t know about it, we can’t fix it. </a:t>
            </a:r>
          </a:p>
          <a:p>
            <a:pPr marL="285750" marR="0" lvl="0" indent="-285750" algn="l" fontAlgn="base">
              <a:spcAft>
                <a:spcPts val="7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keep up to date with instrument issues, updates and downtime, please enable notification by email in FOM.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36DC7E-7A69-1621-ECD1-F843928C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4818"/>
            <a:ext cx="10515600" cy="676487"/>
          </a:xfrm>
        </p:spPr>
        <p:txBody>
          <a:bodyPr/>
          <a:lstStyle/>
          <a:p>
            <a:pPr algn="ctr"/>
            <a:r>
              <a:rPr lang="en-US" sz="4400" b="1" dirty="0"/>
              <a:t>Instrument Reservation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5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245184-7881-16D8-0FF9-A5FF0F85A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8BAE0F-BC08-13BB-E7F8-D95006E26ABA}"/>
              </a:ext>
            </a:extLst>
          </p:cNvPr>
          <p:cNvSpPr txBox="1">
            <a:spLocks/>
          </p:cNvSpPr>
          <p:nvPr/>
        </p:nvSpPr>
        <p:spPr>
          <a:xfrm>
            <a:off x="1858254" y="1276622"/>
            <a:ext cx="8943951" cy="47679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CCMR Facility Access form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F5321-67E6-56D2-04EA-3BBCB91DDAE9}"/>
              </a:ext>
            </a:extLst>
          </p:cNvPr>
          <p:cNvSpPr txBox="1"/>
          <p:nvPr/>
        </p:nvSpPr>
        <p:spPr>
          <a:xfrm>
            <a:off x="2154894" y="2238808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j-lt"/>
              </a:rPr>
              <a:t>Please go to the link below to download the PDF form which you can provide to the appropriate facility staff. </a:t>
            </a:r>
          </a:p>
          <a:p>
            <a:pPr algn="ctr"/>
            <a:endParaRPr lang="en-US" sz="2400" b="0" dirty="0">
              <a:solidFill>
                <a:schemeClr val="tx1"/>
              </a:solidFill>
              <a:latin typeface="+mj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124964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http://www.ccmr.cornell.edu/ccmraccessform/</a:t>
            </a:r>
            <a:endParaRPr lang="en-US" sz="24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4374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_9bannertemplate" id="{7EA5F491-E3BB-5249-B1C8-AEBFA90ABE4A}" vid="{7DB07F59-5326-FF46-892A-BAA9BAE8161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_9bannertemplate" id="{7EA5F491-E3BB-5249-B1C8-AEBFA90ABE4A}" vid="{A048640E-0265-0F4D-AEC5-3C5A0CF0F2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1514</TotalTime>
  <Words>734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-apple-system</vt:lpstr>
      <vt:lpstr>Arial</vt:lpstr>
      <vt:lpstr>Calibri</vt:lpstr>
      <vt:lpstr>Office Theme</vt:lpstr>
      <vt:lpstr>Custom Design</vt:lpstr>
      <vt:lpstr>Physical Sciences Building (PSB) Electron Microscopy Facility Safety Orientation</vt:lpstr>
      <vt:lpstr>Acknowledging the Facility </vt:lpstr>
      <vt:lpstr>Emergency Exits and Evacuation</vt:lpstr>
      <vt:lpstr>Shared Facility Access </vt:lpstr>
      <vt:lpstr>PSB EM Facility Specific Rules</vt:lpstr>
      <vt:lpstr>Instrument Reservation Rules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Shu</dc:creator>
  <cp:lastModifiedBy>Vivek N Iyer</cp:lastModifiedBy>
  <cp:revision>11</cp:revision>
  <dcterms:created xsi:type="dcterms:W3CDTF">2024-03-06T15:38:31Z</dcterms:created>
  <dcterms:modified xsi:type="dcterms:W3CDTF">2025-05-30T15:39:33Z</dcterms:modified>
</cp:coreProperties>
</file>