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4.jpg" ContentType="image/jpg"/>
  <Override PartName="/ppt/media/image22.jpg" ContentType="image/jpg"/>
  <Override PartName="/ppt/media/image24.jpg" ContentType="image/jpg"/>
  <Override PartName="/ppt/media/image26.jpg" ContentType="image/jpg"/>
  <Override PartName="/ppt/media/image2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65" r:id="rId5"/>
    <p:sldId id="262" r:id="rId6"/>
    <p:sldId id="266" r:id="rId7"/>
    <p:sldId id="267" r:id="rId8"/>
    <p:sldId id="263" r:id="rId9"/>
    <p:sldId id="269" r:id="rId10"/>
    <p:sldId id="270" r:id="rId11"/>
    <p:sldId id="271" r:id="rId12"/>
    <p:sldId id="272" r:id="rId13"/>
    <p:sldId id="273" r:id="rId14"/>
    <p:sldId id="268" r:id="rId15"/>
    <p:sldId id="27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p:restoredTop sz="94674"/>
  </p:normalViewPr>
  <p:slideViewPr>
    <p:cSldViewPr snapToGrid="0" snapToObjects="1">
      <p:cViewPr varScale="1">
        <p:scale>
          <a:sx n="111" d="100"/>
          <a:sy n="111"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B10-665A-0D46-992D-8F179B6DC1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1D4DA-A7CB-A54A-AE85-9216A083D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D5DA0A-CA92-5A43-BA22-AE3F038F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1ED35-802D-ED43-90D3-62B3E0DBFC7C}"/>
              </a:ext>
            </a:extLst>
          </p:cNvPr>
          <p:cNvSpPr>
            <a:spLocks noGrp="1"/>
          </p:cNvSpPr>
          <p:nvPr>
            <p:ph type="body" sz="half" idx="2"/>
          </p:nvPr>
        </p:nvSpPr>
        <p:spPr>
          <a:xfrm>
            <a:off x="987706"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0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7EB4B4-C38A-054D-A087-91B15655A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3B18E316-1FFA-3F42-97F5-5B2DB97B3C26}"/>
              </a:ext>
            </a:extLst>
          </p:cNvPr>
          <p:cNvSpPr>
            <a:spLocks noGrp="1"/>
          </p:cNvSpPr>
          <p:nvPr>
            <p:ph type="title"/>
          </p:nvPr>
        </p:nvSpPr>
        <p:spPr>
          <a:xfrm>
            <a:off x="838200" y="142744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2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AD74-802B-5147-8A94-A11BBE129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48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B8C70-1024-D146-A5F5-E500F966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81DC8652-45E6-E944-A9D5-F42C4D2BA0F5}"/>
              </a:ext>
            </a:extLst>
          </p:cNvPr>
          <p:cNvSpPr>
            <a:spLocks noGrp="1"/>
          </p:cNvSpPr>
          <p:nvPr>
            <p:ph type="title"/>
          </p:nvPr>
        </p:nvSpPr>
        <p:spPr>
          <a:xfrm>
            <a:off x="831850" y="298730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4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8EA3-8A28-3242-9987-7E7D04DD5C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1E57A-C566-5B49-9581-F4E9CD8009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76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4B12-F317-4B42-9418-DE4798BD7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FD16-4141-D543-9A5E-41C76EB58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92B9C-9907-3C4E-8DD7-A6DB73842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40471-06DC-954B-8813-AB399A42A0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9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BFB28-71D0-6848-B41F-5AB2F9DBB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176C2-AA01-ED44-962F-048D59CA4B11}"/>
              </a:ext>
            </a:extLst>
          </p:cNvPr>
          <p:cNvSpPr>
            <a:spLocks noGrp="1"/>
          </p:cNvSpPr>
          <p:nvPr>
            <p:ph type="body" sz="half" idx="2"/>
          </p:nvPr>
        </p:nvSpPr>
        <p:spPr>
          <a:xfrm>
            <a:off x="974258"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4529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7F-E6DE-944E-B5DC-49F6EC45032D}"/>
              </a:ext>
            </a:extLst>
          </p:cNvPr>
          <p:cNvSpPr>
            <a:spLocks noGrp="1"/>
          </p:cNvSpPr>
          <p:nvPr>
            <p:ph type="body" idx="1"/>
          </p:nvPr>
        </p:nvSpPr>
        <p:spPr>
          <a:xfrm>
            <a:off x="695960" y="708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C4C57C8-9436-6146-96AA-238DE580BA14}"/>
              </a:ext>
            </a:extLst>
          </p:cNvPr>
          <p:cNvPicPr>
            <a:picLocks noChangeAspect="1"/>
          </p:cNvPicPr>
          <p:nvPr userDrawn="1"/>
        </p:nvPicPr>
        <p:blipFill>
          <a:blip r:embed="rId3"/>
          <a:stretch>
            <a:fillRect/>
          </a:stretch>
        </p:blipFill>
        <p:spPr>
          <a:xfrm>
            <a:off x="-1277470" y="5311590"/>
            <a:ext cx="14764870" cy="1506716"/>
          </a:xfrm>
          <a:prstGeom prst="rect">
            <a:avLst/>
          </a:prstGeom>
        </p:spPr>
      </p:pic>
    </p:spTree>
    <p:extLst>
      <p:ext uri="{BB962C8B-B14F-4D97-AF65-F5344CB8AC3E}">
        <p14:creationId xmlns:p14="http://schemas.microsoft.com/office/powerpoint/2010/main" val="29876302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7B4F7-E772-0B45-854A-7FB53B986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967B7D-1A8F-7346-9D7C-EC446F55C6A0}"/>
              </a:ext>
            </a:extLst>
          </p:cNvPr>
          <p:cNvPicPr>
            <a:picLocks noChangeAspect="1"/>
          </p:cNvPicPr>
          <p:nvPr userDrawn="1"/>
        </p:nvPicPr>
        <p:blipFill>
          <a:blip r:embed="rId11"/>
          <a:stretch>
            <a:fillRect/>
          </a:stretch>
        </p:blipFill>
        <p:spPr>
          <a:xfrm>
            <a:off x="0" y="0"/>
            <a:ext cx="12192000" cy="812800"/>
          </a:xfrm>
          <a:prstGeom prst="rect">
            <a:avLst/>
          </a:prstGeom>
        </p:spPr>
      </p:pic>
    </p:spTree>
    <p:extLst>
      <p:ext uri="{BB962C8B-B14F-4D97-AF65-F5344CB8AC3E}">
        <p14:creationId xmlns:p14="http://schemas.microsoft.com/office/powerpoint/2010/main" val="333332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workday.cornell.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cmr.cornell.edu/ccmraccessfor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ehs-mailbox@cornell.edu" TargetMode="External"/><Relationship Id="rId7" Type="http://schemas.openxmlformats.org/officeDocument/2006/relationships/hyperlink" Target="mailto:al268@cornell.ed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kjl44@cornell.edu" TargetMode="External"/><Relationship Id="rId5" Type="http://schemas.openxmlformats.org/officeDocument/2006/relationships/hyperlink" Target="mailto:amt342@cornell.edu" TargetMode="External"/><Relationship Id="rId4" Type="http://schemas.openxmlformats.org/officeDocument/2006/relationships/hyperlink" Target="mailto:dk799@cornell.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www.ehs.cornell.edu/"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orkday.cornell.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hs.cornell.edu/research-safety/chemical-safety/safety-data-sheets-chemwatch"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3F0D-2B8D-7A4D-A670-C4AF33ACBDBE}"/>
              </a:ext>
            </a:extLst>
          </p:cNvPr>
          <p:cNvSpPr>
            <a:spLocks noGrp="1"/>
          </p:cNvSpPr>
          <p:nvPr>
            <p:ph type="ctrTitle"/>
          </p:nvPr>
        </p:nvSpPr>
        <p:spPr>
          <a:xfrm>
            <a:off x="0" y="53465"/>
            <a:ext cx="12192000" cy="923711"/>
          </a:xfrm>
        </p:spPr>
        <p:txBody>
          <a:bodyPr/>
          <a:lstStyle/>
          <a:p>
            <a:r>
              <a:rPr lang="en-US" sz="4800" b="1" dirty="0">
                <a:latin typeface="Calibri" panose="020F0502020204030204" pitchFamily="34" charset="0"/>
                <a:cs typeface="Calibri" panose="020F0502020204030204" pitchFamily="34" charset="0"/>
              </a:rPr>
              <a:t>Soft Matter/Polymer Characterization Facility</a:t>
            </a:r>
            <a:endParaRPr lang="en-US" sz="4800" dirty="0"/>
          </a:p>
        </p:txBody>
      </p:sp>
      <p:sp>
        <p:nvSpPr>
          <p:cNvPr id="3" name="Subtitle 2">
            <a:extLst>
              <a:ext uri="{FF2B5EF4-FFF2-40B4-BE49-F238E27FC236}">
                <a16:creationId xmlns:a16="http://schemas.microsoft.com/office/drawing/2014/main" id="{364C9231-C656-AF49-9BA3-AF9DBD20911F}"/>
              </a:ext>
            </a:extLst>
          </p:cNvPr>
          <p:cNvSpPr>
            <a:spLocks noGrp="1"/>
          </p:cNvSpPr>
          <p:nvPr>
            <p:ph type="subTitle" idx="1"/>
          </p:nvPr>
        </p:nvSpPr>
        <p:spPr>
          <a:xfrm>
            <a:off x="1524000" y="1203541"/>
            <a:ext cx="9144000" cy="481075"/>
          </a:xfrm>
        </p:spPr>
        <p:txBody>
          <a:bodyPr>
            <a:normAutofit/>
          </a:bodyPr>
          <a:lstStyle/>
          <a:p>
            <a:r>
              <a:rPr lang="en-US" sz="2400" b="1" dirty="0">
                <a:latin typeface="Calibri" panose="020F0502020204030204" pitchFamily="34" charset="0"/>
                <a:cs typeface="Calibri" panose="020F0502020204030204" pitchFamily="34" charset="0"/>
              </a:rPr>
              <a:t>165 S. T. Olin Laboratory – Safety Orientation</a:t>
            </a:r>
            <a:endParaRPr lang="en-US" dirty="0"/>
          </a:p>
        </p:txBody>
      </p:sp>
      <p:sp>
        <p:nvSpPr>
          <p:cNvPr id="9" name="TextBox 15">
            <a:extLst>
              <a:ext uri="{FF2B5EF4-FFF2-40B4-BE49-F238E27FC236}">
                <a16:creationId xmlns:a16="http://schemas.microsoft.com/office/drawing/2014/main" id="{906CC4B5-88B8-1F29-7434-FB6122F7BD4B}"/>
              </a:ext>
            </a:extLst>
          </p:cNvPr>
          <p:cNvSpPr txBox="1"/>
          <p:nvPr/>
        </p:nvSpPr>
        <p:spPr>
          <a:xfrm>
            <a:off x="5163950" y="4793087"/>
            <a:ext cx="1864100"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Dimitrios Koumoulis</a:t>
            </a:r>
          </a:p>
          <a:p>
            <a:r>
              <a:rPr lang="en-US" sz="1600" dirty="0">
                <a:latin typeface="Calibri" panose="020F0502020204030204" pitchFamily="34" charset="0"/>
                <a:cs typeface="Calibri" panose="020F0502020204030204" pitchFamily="34" charset="0"/>
              </a:rPr>
              <a:t>dk799@cornell.edu</a:t>
            </a:r>
          </a:p>
          <a:p>
            <a:r>
              <a:rPr lang="en-US" sz="1600" dirty="0">
                <a:latin typeface="Calibri" panose="020F0502020204030204" pitchFamily="34" charset="0"/>
                <a:cs typeface="Calibri" panose="020F0502020204030204" pitchFamily="34" charset="0"/>
              </a:rPr>
              <a:t>607-255-9021</a:t>
            </a:r>
          </a:p>
        </p:txBody>
      </p:sp>
      <p:pic>
        <p:nvPicPr>
          <p:cNvPr id="4" name="object 6">
            <a:extLst>
              <a:ext uri="{FF2B5EF4-FFF2-40B4-BE49-F238E27FC236}">
                <a16:creationId xmlns:a16="http://schemas.microsoft.com/office/drawing/2014/main" id="{0B80E300-D0CD-EAD8-EF7A-767974F3B05F}"/>
              </a:ext>
            </a:extLst>
          </p:cNvPr>
          <p:cNvPicPr/>
          <p:nvPr/>
        </p:nvPicPr>
        <p:blipFill>
          <a:blip r:embed="rId2" cstate="print"/>
          <a:stretch>
            <a:fillRect/>
          </a:stretch>
        </p:blipFill>
        <p:spPr>
          <a:xfrm>
            <a:off x="5010127" y="2017123"/>
            <a:ext cx="2171747" cy="2429328"/>
          </a:xfrm>
          <a:prstGeom prst="rect">
            <a:avLst/>
          </a:prstGeom>
          <a:ln>
            <a:solidFill>
              <a:schemeClr val="accent1"/>
            </a:solidFill>
          </a:ln>
        </p:spPr>
      </p:pic>
    </p:spTree>
    <p:extLst>
      <p:ext uri="{BB962C8B-B14F-4D97-AF65-F5344CB8AC3E}">
        <p14:creationId xmlns:p14="http://schemas.microsoft.com/office/powerpoint/2010/main" val="177787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FC4614-92B7-93BE-7667-8113D64834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49E71A-1355-402B-A5BB-988C91298FF6}"/>
              </a:ext>
            </a:extLst>
          </p:cNvPr>
          <p:cNvSpPr txBox="1"/>
          <p:nvPr/>
        </p:nvSpPr>
        <p:spPr>
          <a:xfrm>
            <a:off x="1425921" y="1080984"/>
            <a:ext cx="9280179" cy="335476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Cleanup and Maintenance</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Users are responsible for cleaning up after themselves! Do </a:t>
            </a:r>
            <a:r>
              <a:rPr lang="en-US" sz="1600" b="1" i="1" u="sng" dirty="0">
                <a:solidFill>
                  <a:schemeClr val="tx1"/>
                </a:solidFill>
                <a:latin typeface="Calibri" panose="020F0502020204030204" pitchFamily="34" charset="0"/>
                <a:cs typeface="Calibri" panose="020F0502020204030204" pitchFamily="34" charset="0"/>
              </a:rPr>
              <a:t>NOT</a:t>
            </a:r>
            <a:r>
              <a:rPr lang="en-US" sz="1600" dirty="0">
                <a:solidFill>
                  <a:schemeClr val="tx1"/>
                </a:solidFill>
                <a:latin typeface="Calibri" panose="020F0502020204030204" pitchFamily="34" charset="0"/>
                <a:cs typeface="Calibri" panose="020F0502020204030204" pitchFamily="34" charset="0"/>
              </a:rPr>
              <a:t> leave samples strewn about, dirty sample prep materials (spatulas, scoopulas, razor blades), Kimwipes, gloves, etc. This will help to reduce possible exposure and/or contamination.</a:t>
            </a: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An acetone wash bottle is provided in the hood to clean glassware and used vials. Please rinse these items into the appropriate waste containers, also located inside the hood.</a:t>
            </a: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If you are using a chemical that requires a special waste container and/or method of disposal, you must let the Facility Manager know so that a suitable container may be prepared.</a:t>
            </a: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Large chemical spills must be reported to the Facility Manager, and subsequently to EH&amp;S.</a:t>
            </a:r>
          </a:p>
        </p:txBody>
      </p:sp>
    </p:spTree>
    <p:extLst>
      <p:ext uri="{BB962C8B-B14F-4D97-AF65-F5344CB8AC3E}">
        <p14:creationId xmlns:p14="http://schemas.microsoft.com/office/powerpoint/2010/main" val="383872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D3CD01-A097-4C59-7C40-81962C21D42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F40276-72AB-4AAC-D29B-B250C40C8192}"/>
              </a:ext>
            </a:extLst>
          </p:cNvPr>
          <p:cNvSpPr txBox="1"/>
          <p:nvPr/>
        </p:nvSpPr>
        <p:spPr>
          <a:xfrm>
            <a:off x="561975" y="966684"/>
            <a:ext cx="11087100" cy="2862322"/>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Chemical Waste</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Waste containers are provided in the hood to accommodate GPC sample waste (TCB/”Halogenated Waste”, and THF/”Organic Waste”). Your GPC sample vials should be emptied into one of these two containers and rinsed with acetone before being disposed of in the glass waste container provided.</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Vial caps should be discarded into the </a:t>
            </a:r>
            <a:r>
              <a:rPr lang="en-US" sz="1600" b="1" i="1" u="sng" dirty="0">
                <a:solidFill>
                  <a:schemeClr val="tx1"/>
                </a:solidFill>
                <a:latin typeface="Calibri" panose="020F0502020204030204" pitchFamily="34" charset="0"/>
                <a:cs typeface="Calibri" panose="020F0502020204030204" pitchFamily="34" charset="0"/>
              </a:rPr>
              <a:t>TRASH CAN</a:t>
            </a:r>
            <a:r>
              <a:rPr lang="en-US" sz="1600" dirty="0">
                <a:solidFill>
                  <a:schemeClr val="tx1"/>
                </a:solidFill>
                <a:latin typeface="Calibri" panose="020F0502020204030204" pitchFamily="34" charset="0"/>
                <a:cs typeface="Calibri" panose="020F0502020204030204" pitchFamily="34" charset="0"/>
              </a:rPr>
              <a:t> and </a:t>
            </a:r>
            <a:r>
              <a:rPr lang="en-US" sz="1600" b="1" i="1" u="sng" dirty="0">
                <a:solidFill>
                  <a:schemeClr val="tx1"/>
                </a:solidFill>
                <a:latin typeface="Calibri" panose="020F0502020204030204" pitchFamily="34" charset="0"/>
                <a:cs typeface="Calibri" panose="020F0502020204030204" pitchFamily="34" charset="0"/>
              </a:rPr>
              <a:t>NOT THE GLASS WASTE CONTAINER!</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“Other” organic waste and solvents should be disposed of in the container labeled “Organic Waste”. A list of popular solvents and reagents is provided and is attached to the bottle. Please check off the one(s) you add to the container. If it is not on the list, please write it in.</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Aqueous waste (most likely from the aqueous GPC) can be added to the waste container labeled “Aqueous Waste” in the hood.</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If the container is full, please let the Facility Manager know so that it can be emptied and replaced with a new container.</a:t>
            </a:r>
          </a:p>
        </p:txBody>
      </p:sp>
      <p:grpSp>
        <p:nvGrpSpPr>
          <p:cNvPr id="3" name="object 16">
            <a:extLst>
              <a:ext uri="{FF2B5EF4-FFF2-40B4-BE49-F238E27FC236}">
                <a16:creationId xmlns:a16="http://schemas.microsoft.com/office/drawing/2014/main" id="{6A847969-4D3B-A081-293F-B4B8483960EA}"/>
              </a:ext>
            </a:extLst>
          </p:cNvPr>
          <p:cNvGrpSpPr/>
          <p:nvPr/>
        </p:nvGrpSpPr>
        <p:grpSpPr>
          <a:xfrm>
            <a:off x="2408767" y="4041774"/>
            <a:ext cx="3454400" cy="2625090"/>
            <a:chOff x="1608667" y="4546599"/>
            <a:chExt cx="3454400" cy="2625090"/>
          </a:xfrm>
        </p:grpSpPr>
        <p:pic>
          <p:nvPicPr>
            <p:cNvPr id="4" name="object 17">
              <a:extLst>
                <a:ext uri="{FF2B5EF4-FFF2-40B4-BE49-F238E27FC236}">
                  <a16:creationId xmlns:a16="http://schemas.microsoft.com/office/drawing/2014/main" id="{3EC21C70-2778-F2C5-C237-43BE37E5BA2D}"/>
                </a:ext>
              </a:extLst>
            </p:cNvPr>
            <p:cNvPicPr/>
            <p:nvPr/>
          </p:nvPicPr>
          <p:blipFill>
            <a:blip r:embed="rId3" cstate="print"/>
            <a:stretch>
              <a:fillRect/>
            </a:stretch>
          </p:blipFill>
          <p:spPr>
            <a:xfrm>
              <a:off x="1608667" y="4546599"/>
              <a:ext cx="3454400" cy="2624667"/>
            </a:xfrm>
            <a:prstGeom prst="rect">
              <a:avLst/>
            </a:prstGeom>
          </p:spPr>
        </p:pic>
        <p:pic>
          <p:nvPicPr>
            <p:cNvPr id="5" name="object 18">
              <a:extLst>
                <a:ext uri="{FF2B5EF4-FFF2-40B4-BE49-F238E27FC236}">
                  <a16:creationId xmlns:a16="http://schemas.microsoft.com/office/drawing/2014/main" id="{2F72FD1D-7A1B-2B81-4855-02AFC092B80F}"/>
                </a:ext>
              </a:extLst>
            </p:cNvPr>
            <p:cNvPicPr/>
            <p:nvPr/>
          </p:nvPicPr>
          <p:blipFill>
            <a:blip r:embed="rId4" cstate="print"/>
            <a:stretch>
              <a:fillRect/>
            </a:stretch>
          </p:blipFill>
          <p:spPr>
            <a:xfrm>
              <a:off x="1665147" y="4604170"/>
              <a:ext cx="3282772" cy="2451948"/>
            </a:xfrm>
            <a:prstGeom prst="rect">
              <a:avLst/>
            </a:prstGeom>
          </p:spPr>
        </p:pic>
        <p:sp>
          <p:nvSpPr>
            <p:cNvPr id="6" name="object 19">
              <a:extLst>
                <a:ext uri="{FF2B5EF4-FFF2-40B4-BE49-F238E27FC236}">
                  <a16:creationId xmlns:a16="http://schemas.microsoft.com/office/drawing/2014/main" id="{3D4CA7A3-3C21-E0D8-0B6C-22A3985ED97C}"/>
                </a:ext>
              </a:extLst>
            </p:cNvPr>
            <p:cNvSpPr/>
            <p:nvPr/>
          </p:nvSpPr>
          <p:spPr>
            <a:xfrm>
              <a:off x="1651598" y="4590623"/>
              <a:ext cx="3310890" cy="2479675"/>
            </a:xfrm>
            <a:custGeom>
              <a:avLst/>
              <a:gdLst/>
              <a:ahLst/>
              <a:cxnLst/>
              <a:rect l="l" t="t" r="r" b="b"/>
              <a:pathLst>
                <a:path w="3310890" h="2479675">
                  <a:moveTo>
                    <a:pt x="0" y="0"/>
                  </a:moveTo>
                  <a:lnTo>
                    <a:pt x="3310280" y="0"/>
                  </a:lnTo>
                  <a:lnTo>
                    <a:pt x="3310280" y="2479350"/>
                  </a:lnTo>
                  <a:lnTo>
                    <a:pt x="0" y="2479350"/>
                  </a:lnTo>
                  <a:lnTo>
                    <a:pt x="0" y="0"/>
                  </a:lnTo>
                  <a:close/>
                </a:path>
              </a:pathLst>
            </a:custGeom>
            <a:ln w="27096">
              <a:solidFill>
                <a:srgbClr val="000000"/>
              </a:solidFill>
            </a:ln>
          </p:spPr>
          <p:txBody>
            <a:bodyPr wrap="square" lIns="0" tIns="0" rIns="0" bIns="0" rtlCol="0"/>
            <a:lstStyle/>
            <a:p>
              <a:endParaRPr/>
            </a:p>
          </p:txBody>
        </p:sp>
      </p:grpSp>
      <p:sp>
        <p:nvSpPr>
          <p:cNvPr id="7" name="object 15">
            <a:extLst>
              <a:ext uri="{FF2B5EF4-FFF2-40B4-BE49-F238E27FC236}">
                <a16:creationId xmlns:a16="http://schemas.microsoft.com/office/drawing/2014/main" id="{563A9707-A137-8E42-F87E-977565CCA169}"/>
              </a:ext>
            </a:extLst>
          </p:cNvPr>
          <p:cNvSpPr txBox="1"/>
          <p:nvPr/>
        </p:nvSpPr>
        <p:spPr>
          <a:xfrm>
            <a:off x="6868540" y="4859484"/>
            <a:ext cx="2642235" cy="989245"/>
          </a:xfrm>
          <a:prstGeom prst="rect">
            <a:avLst/>
          </a:prstGeom>
        </p:spPr>
        <p:txBody>
          <a:bodyPr vert="horz" wrap="square" lIns="0" tIns="13970" rIns="0" bIns="0" rtlCol="0">
            <a:spAutoFit/>
          </a:bodyPr>
          <a:lstStyle/>
          <a:p>
            <a:pPr marL="12700" marR="5080" algn="just">
              <a:lnSpc>
                <a:spcPct val="99400"/>
              </a:lnSpc>
              <a:spcBef>
                <a:spcPts val="110"/>
              </a:spcBef>
            </a:pPr>
            <a:r>
              <a:rPr sz="1600" b="1" i="1" dirty="0">
                <a:cs typeface="Arial"/>
              </a:rPr>
              <a:t>Be</a:t>
            </a:r>
            <a:r>
              <a:rPr sz="1600" b="1" i="1" spc="-60" dirty="0">
                <a:cs typeface="Arial"/>
              </a:rPr>
              <a:t> </a:t>
            </a:r>
            <a:r>
              <a:rPr sz="1600" b="1" i="1" dirty="0">
                <a:cs typeface="Arial"/>
              </a:rPr>
              <a:t>sure</a:t>
            </a:r>
            <a:r>
              <a:rPr sz="1600" b="1" i="1" spc="-60" dirty="0">
                <a:cs typeface="Arial"/>
              </a:rPr>
              <a:t> </a:t>
            </a:r>
            <a:r>
              <a:rPr sz="1600" b="1" i="1" dirty="0">
                <a:cs typeface="Arial"/>
              </a:rPr>
              <a:t>your</a:t>
            </a:r>
            <a:r>
              <a:rPr sz="1600" b="1" i="1" spc="-50" dirty="0">
                <a:cs typeface="Arial"/>
              </a:rPr>
              <a:t> </a:t>
            </a:r>
            <a:r>
              <a:rPr sz="1600" b="1" i="1" dirty="0">
                <a:cs typeface="Arial"/>
              </a:rPr>
              <a:t>liquid</a:t>
            </a:r>
            <a:r>
              <a:rPr sz="1600" b="1" i="1" spc="-65" dirty="0">
                <a:cs typeface="Arial"/>
              </a:rPr>
              <a:t> </a:t>
            </a:r>
            <a:r>
              <a:rPr sz="1600" b="1" i="1" spc="-10" dirty="0">
                <a:cs typeface="Arial"/>
              </a:rPr>
              <a:t>chemical </a:t>
            </a:r>
            <a:r>
              <a:rPr sz="1600" b="1" i="1" dirty="0">
                <a:cs typeface="Arial"/>
              </a:rPr>
              <a:t>waste</a:t>
            </a:r>
            <a:r>
              <a:rPr sz="1600" b="1" i="1" spc="-65" dirty="0">
                <a:cs typeface="Arial"/>
              </a:rPr>
              <a:t> </a:t>
            </a:r>
            <a:r>
              <a:rPr sz="1600" b="1" i="1" dirty="0">
                <a:cs typeface="Arial"/>
              </a:rPr>
              <a:t>and</a:t>
            </a:r>
            <a:r>
              <a:rPr sz="1600" b="1" i="1" spc="-70" dirty="0">
                <a:cs typeface="Arial"/>
              </a:rPr>
              <a:t> </a:t>
            </a:r>
            <a:r>
              <a:rPr sz="1600" b="1" i="1" spc="-10" dirty="0">
                <a:cs typeface="Arial"/>
              </a:rPr>
              <a:t>excess</a:t>
            </a:r>
            <a:r>
              <a:rPr sz="1600" b="1" i="1" spc="-65" dirty="0">
                <a:cs typeface="Arial"/>
              </a:rPr>
              <a:t> </a:t>
            </a:r>
            <a:r>
              <a:rPr sz="1600" b="1" i="1" spc="-10" dirty="0">
                <a:cs typeface="Arial"/>
              </a:rPr>
              <a:t>solvent(s) </a:t>
            </a:r>
            <a:r>
              <a:rPr sz="1600" b="1" i="1" dirty="0">
                <a:cs typeface="Arial"/>
              </a:rPr>
              <a:t>ends</a:t>
            </a:r>
            <a:r>
              <a:rPr sz="1600" b="1" i="1" spc="-50" dirty="0">
                <a:cs typeface="Arial"/>
              </a:rPr>
              <a:t> </a:t>
            </a:r>
            <a:r>
              <a:rPr sz="1600" b="1" i="1" dirty="0">
                <a:cs typeface="Arial"/>
              </a:rPr>
              <a:t>up</a:t>
            </a:r>
            <a:r>
              <a:rPr sz="1600" b="1" i="1" spc="-55" dirty="0">
                <a:cs typeface="Arial"/>
              </a:rPr>
              <a:t> </a:t>
            </a:r>
            <a:r>
              <a:rPr sz="1600" b="1" i="1" dirty="0">
                <a:cs typeface="Arial"/>
              </a:rPr>
              <a:t>in</a:t>
            </a:r>
            <a:r>
              <a:rPr sz="1600" b="1" i="1" spc="-50" dirty="0">
                <a:cs typeface="Arial"/>
              </a:rPr>
              <a:t> </a:t>
            </a:r>
            <a:r>
              <a:rPr sz="1600" b="1" i="1" dirty="0">
                <a:cs typeface="Arial"/>
              </a:rPr>
              <a:t>one</a:t>
            </a:r>
            <a:r>
              <a:rPr sz="1600" b="1" i="1" spc="-50" dirty="0">
                <a:cs typeface="Arial"/>
              </a:rPr>
              <a:t> </a:t>
            </a:r>
            <a:r>
              <a:rPr sz="1600" b="1" i="1" dirty="0">
                <a:cs typeface="Arial"/>
              </a:rPr>
              <a:t>of</a:t>
            </a:r>
            <a:r>
              <a:rPr sz="1600" b="1" i="1" spc="-45" dirty="0">
                <a:cs typeface="Arial"/>
              </a:rPr>
              <a:t> </a:t>
            </a:r>
            <a:r>
              <a:rPr sz="1600" b="1" i="1" dirty="0">
                <a:cs typeface="Arial"/>
              </a:rPr>
              <a:t>these</a:t>
            </a:r>
            <a:r>
              <a:rPr sz="1600" b="1" i="1" spc="-50" dirty="0">
                <a:cs typeface="Arial"/>
              </a:rPr>
              <a:t> </a:t>
            </a:r>
            <a:r>
              <a:rPr sz="1600" b="1" i="1" spc="-20" dirty="0">
                <a:cs typeface="Arial"/>
              </a:rPr>
              <a:t>three </a:t>
            </a:r>
            <a:r>
              <a:rPr sz="1600" b="1" i="1" spc="-10" dirty="0">
                <a:cs typeface="Arial"/>
              </a:rPr>
              <a:t>bottles!</a:t>
            </a:r>
            <a:endParaRPr sz="1600" dirty="0">
              <a:cs typeface="Arial"/>
            </a:endParaRPr>
          </a:p>
        </p:txBody>
      </p:sp>
    </p:spTree>
    <p:extLst>
      <p:ext uri="{BB962C8B-B14F-4D97-AF65-F5344CB8AC3E}">
        <p14:creationId xmlns:p14="http://schemas.microsoft.com/office/powerpoint/2010/main" val="46377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FDAF-7006-290E-F227-4CCE5897BCD2}"/>
            </a:ext>
          </a:extLst>
        </p:cNvPr>
        <p:cNvGrpSpPr/>
        <p:nvPr/>
      </p:nvGrpSpPr>
      <p:grpSpPr>
        <a:xfrm>
          <a:off x="0" y="0"/>
          <a:ext cx="0" cy="0"/>
          <a:chOff x="0" y="0"/>
          <a:chExt cx="0" cy="0"/>
        </a:xfrm>
      </p:grpSpPr>
      <p:sp>
        <p:nvSpPr>
          <p:cNvPr id="62" name="TextBox 61">
            <a:extLst>
              <a:ext uri="{FF2B5EF4-FFF2-40B4-BE49-F238E27FC236}">
                <a16:creationId xmlns:a16="http://schemas.microsoft.com/office/drawing/2014/main" id="{A208A850-2FA0-DA15-DC7E-6E4C2BAE5096}"/>
              </a:ext>
            </a:extLst>
          </p:cNvPr>
          <p:cNvSpPr txBox="1"/>
          <p:nvPr/>
        </p:nvSpPr>
        <p:spPr>
          <a:xfrm>
            <a:off x="3297725" y="880311"/>
            <a:ext cx="559655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None/>
            </a:pPr>
            <a:r>
              <a:rPr lang="en-US" sz="2000" b="1" dirty="0">
                <a:solidFill>
                  <a:schemeClr val="tx1"/>
                </a:solidFill>
                <a:latin typeface="Calibri" panose="020F0502020204030204" pitchFamily="34" charset="0"/>
                <a:cs typeface="Calibri" panose="020F0502020204030204" pitchFamily="34" charset="0"/>
              </a:rPr>
              <a:t>Glass Waste, Sharps Disposal, Trash, and Recycling</a:t>
            </a:r>
            <a:endParaRPr lang="en-US" sz="1600" dirty="0">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51D2BD5E-C168-B838-21FA-3CDFFA26A250}"/>
              </a:ext>
            </a:extLst>
          </p:cNvPr>
          <p:cNvGrpSpPr/>
          <p:nvPr/>
        </p:nvGrpSpPr>
        <p:grpSpPr>
          <a:xfrm>
            <a:off x="588081" y="2085497"/>
            <a:ext cx="1304290" cy="3133126"/>
            <a:chOff x="588081" y="2085497"/>
            <a:chExt cx="1304290" cy="3133126"/>
          </a:xfrm>
        </p:grpSpPr>
        <p:grpSp>
          <p:nvGrpSpPr>
            <p:cNvPr id="26" name="object 17">
              <a:extLst>
                <a:ext uri="{FF2B5EF4-FFF2-40B4-BE49-F238E27FC236}">
                  <a16:creationId xmlns:a16="http://schemas.microsoft.com/office/drawing/2014/main" id="{32B36D39-BF69-9828-C448-139BB4146BFF}"/>
                </a:ext>
              </a:extLst>
            </p:cNvPr>
            <p:cNvGrpSpPr/>
            <p:nvPr/>
          </p:nvGrpSpPr>
          <p:grpSpPr>
            <a:xfrm>
              <a:off x="638881" y="2085497"/>
              <a:ext cx="1202690" cy="1553845"/>
              <a:chOff x="609600" y="2611967"/>
              <a:chExt cx="1202690" cy="1553845"/>
            </a:xfrm>
          </p:grpSpPr>
          <p:pic>
            <p:nvPicPr>
              <p:cNvPr id="28" name="object 18">
                <a:extLst>
                  <a:ext uri="{FF2B5EF4-FFF2-40B4-BE49-F238E27FC236}">
                    <a16:creationId xmlns:a16="http://schemas.microsoft.com/office/drawing/2014/main" id="{7B72C0D3-52E5-4C1A-03F3-FA7C3D1AFF2B}"/>
                  </a:ext>
                </a:extLst>
              </p:cNvPr>
              <p:cNvPicPr/>
              <p:nvPr/>
            </p:nvPicPr>
            <p:blipFill>
              <a:blip r:embed="rId2" cstate="print"/>
              <a:stretch>
                <a:fillRect/>
              </a:stretch>
            </p:blipFill>
            <p:spPr>
              <a:xfrm>
                <a:off x="609600" y="2611967"/>
                <a:ext cx="1202266" cy="1553632"/>
              </a:xfrm>
              <a:prstGeom prst="rect">
                <a:avLst/>
              </a:prstGeom>
            </p:spPr>
          </p:pic>
          <p:pic>
            <p:nvPicPr>
              <p:cNvPr id="29" name="object 19">
                <a:extLst>
                  <a:ext uri="{FF2B5EF4-FFF2-40B4-BE49-F238E27FC236}">
                    <a16:creationId xmlns:a16="http://schemas.microsoft.com/office/drawing/2014/main" id="{3B30E6DC-2337-3EBD-F6A6-A94FF24E4B8C}"/>
                  </a:ext>
                </a:extLst>
              </p:cNvPr>
              <p:cNvPicPr/>
              <p:nvPr/>
            </p:nvPicPr>
            <p:blipFill>
              <a:blip r:embed="rId3" cstate="print"/>
              <a:stretch>
                <a:fillRect/>
              </a:stretch>
            </p:blipFill>
            <p:spPr>
              <a:xfrm>
                <a:off x="667245" y="2670547"/>
                <a:ext cx="1029474" cy="1378212"/>
              </a:xfrm>
              <a:prstGeom prst="rect">
                <a:avLst/>
              </a:prstGeom>
            </p:spPr>
          </p:pic>
          <p:sp>
            <p:nvSpPr>
              <p:cNvPr id="30" name="object 20">
                <a:extLst>
                  <a:ext uri="{FF2B5EF4-FFF2-40B4-BE49-F238E27FC236}">
                    <a16:creationId xmlns:a16="http://schemas.microsoft.com/office/drawing/2014/main" id="{E73D8DF9-67F8-C828-1DF0-75E64F3FAB76}"/>
                  </a:ext>
                </a:extLst>
              </p:cNvPr>
              <p:cNvSpPr/>
              <p:nvPr/>
            </p:nvSpPr>
            <p:spPr>
              <a:xfrm>
                <a:off x="653693" y="2656998"/>
                <a:ext cx="1057275" cy="1405890"/>
              </a:xfrm>
              <a:custGeom>
                <a:avLst/>
                <a:gdLst/>
                <a:ahLst/>
                <a:cxnLst/>
                <a:rect l="l" t="t" r="r" b="b"/>
                <a:pathLst>
                  <a:path w="1057275" h="1405889">
                    <a:moveTo>
                      <a:pt x="0" y="0"/>
                    </a:moveTo>
                    <a:lnTo>
                      <a:pt x="1056703" y="0"/>
                    </a:lnTo>
                    <a:lnTo>
                      <a:pt x="1056703" y="1405482"/>
                    </a:lnTo>
                    <a:lnTo>
                      <a:pt x="0" y="1405482"/>
                    </a:lnTo>
                    <a:lnTo>
                      <a:pt x="0" y="0"/>
                    </a:lnTo>
                    <a:close/>
                  </a:path>
                </a:pathLst>
              </a:custGeom>
              <a:ln w="27096">
                <a:solidFill>
                  <a:srgbClr val="000000"/>
                </a:solidFill>
              </a:ln>
            </p:spPr>
            <p:txBody>
              <a:bodyPr wrap="square" lIns="0" tIns="0" rIns="0" bIns="0" rtlCol="0"/>
              <a:lstStyle/>
              <a:p>
                <a:endParaRPr/>
              </a:p>
            </p:txBody>
          </p:sp>
        </p:grpSp>
        <p:sp>
          <p:nvSpPr>
            <p:cNvPr id="41" name="object 28">
              <a:extLst>
                <a:ext uri="{FF2B5EF4-FFF2-40B4-BE49-F238E27FC236}">
                  <a16:creationId xmlns:a16="http://schemas.microsoft.com/office/drawing/2014/main" id="{92AD3DE5-2880-1DCD-9EA4-88F6EC1232D0}"/>
                </a:ext>
              </a:extLst>
            </p:cNvPr>
            <p:cNvSpPr txBox="1"/>
            <p:nvPr/>
          </p:nvSpPr>
          <p:spPr>
            <a:xfrm>
              <a:off x="588081" y="4115244"/>
              <a:ext cx="1304290" cy="1103379"/>
            </a:xfrm>
            <a:prstGeom prst="rect">
              <a:avLst/>
            </a:prstGeom>
          </p:spPr>
          <p:txBody>
            <a:bodyPr vert="horz" wrap="square" lIns="0" tIns="12065" rIns="0" bIns="0" rtlCol="0">
              <a:spAutoFit/>
            </a:bodyPr>
            <a:lstStyle/>
            <a:p>
              <a:pPr marL="12700" marR="5080" algn="ctr">
                <a:lnSpc>
                  <a:spcPct val="101600"/>
                </a:lnSpc>
                <a:spcBef>
                  <a:spcPts val="95"/>
                </a:spcBef>
              </a:pPr>
              <a:r>
                <a:rPr sz="1400" dirty="0">
                  <a:cs typeface="Arial"/>
                </a:rPr>
                <a:t>Disposable</a:t>
              </a:r>
              <a:r>
                <a:rPr sz="1400" spc="5" dirty="0">
                  <a:cs typeface="Arial"/>
                </a:rPr>
                <a:t> </a:t>
              </a:r>
              <a:r>
                <a:rPr sz="1400" spc="-25" dirty="0">
                  <a:cs typeface="Arial"/>
                </a:rPr>
                <a:t>or </a:t>
              </a:r>
              <a:r>
                <a:rPr sz="1400" dirty="0">
                  <a:cs typeface="Arial"/>
                </a:rPr>
                <a:t>broken</a:t>
              </a:r>
              <a:r>
                <a:rPr sz="1400" spc="10" dirty="0">
                  <a:cs typeface="Arial"/>
                </a:rPr>
                <a:t> </a:t>
              </a:r>
              <a:r>
                <a:rPr sz="1400" spc="-10" dirty="0">
                  <a:cs typeface="Arial"/>
                </a:rPr>
                <a:t>glass, </a:t>
              </a:r>
              <a:r>
                <a:rPr sz="1400" dirty="0">
                  <a:cs typeface="Arial"/>
                </a:rPr>
                <a:t>used</a:t>
              </a:r>
              <a:r>
                <a:rPr sz="1400" spc="-5" dirty="0">
                  <a:cs typeface="Arial"/>
                </a:rPr>
                <a:t> </a:t>
              </a:r>
              <a:r>
                <a:rPr sz="1400" spc="-10" dirty="0">
                  <a:cs typeface="Arial"/>
                </a:rPr>
                <a:t>pipette </a:t>
              </a:r>
              <a:r>
                <a:rPr sz="1400" dirty="0">
                  <a:cs typeface="Arial"/>
                </a:rPr>
                <a:t>tips.</a:t>
              </a:r>
              <a:r>
                <a:rPr sz="1400" spc="305" dirty="0">
                  <a:cs typeface="Arial"/>
                </a:rPr>
                <a:t> </a:t>
              </a:r>
              <a:r>
                <a:rPr sz="1400" dirty="0">
                  <a:cs typeface="Arial"/>
                </a:rPr>
                <a:t>No</a:t>
              </a:r>
              <a:r>
                <a:rPr sz="1400" spc="10" dirty="0">
                  <a:cs typeface="Arial"/>
                </a:rPr>
                <a:t> </a:t>
              </a:r>
              <a:r>
                <a:rPr sz="1400" spc="-10" dirty="0">
                  <a:cs typeface="Arial"/>
                </a:rPr>
                <a:t>sharps, </a:t>
              </a:r>
              <a:r>
                <a:rPr sz="1400" dirty="0">
                  <a:cs typeface="Arial"/>
                </a:rPr>
                <a:t>gloves,</a:t>
              </a:r>
              <a:r>
                <a:rPr sz="1400" spc="-5" dirty="0">
                  <a:cs typeface="Arial"/>
                </a:rPr>
                <a:t> </a:t>
              </a:r>
              <a:r>
                <a:rPr sz="1400" spc="-10" dirty="0">
                  <a:cs typeface="Arial"/>
                </a:rPr>
                <a:t>paper, </a:t>
              </a:r>
              <a:r>
                <a:rPr sz="1400" spc="-20" dirty="0">
                  <a:cs typeface="Arial"/>
                </a:rPr>
                <a:t>etc.</a:t>
              </a:r>
              <a:endParaRPr sz="1400" dirty="0">
                <a:cs typeface="Arial"/>
              </a:endParaRPr>
            </a:p>
          </p:txBody>
        </p:sp>
      </p:grpSp>
      <p:grpSp>
        <p:nvGrpSpPr>
          <p:cNvPr id="51" name="Group 50">
            <a:extLst>
              <a:ext uri="{FF2B5EF4-FFF2-40B4-BE49-F238E27FC236}">
                <a16:creationId xmlns:a16="http://schemas.microsoft.com/office/drawing/2014/main" id="{53AF6CAA-AE03-F49C-E930-7C64A420D80C}"/>
              </a:ext>
            </a:extLst>
          </p:cNvPr>
          <p:cNvGrpSpPr/>
          <p:nvPr/>
        </p:nvGrpSpPr>
        <p:grpSpPr>
          <a:xfrm>
            <a:off x="2690733" y="2144077"/>
            <a:ext cx="1304290" cy="2912657"/>
            <a:chOff x="2833011" y="2144077"/>
            <a:chExt cx="1304290" cy="2912657"/>
          </a:xfrm>
        </p:grpSpPr>
        <p:grpSp>
          <p:nvGrpSpPr>
            <p:cNvPr id="18" name="object 9">
              <a:extLst>
                <a:ext uri="{FF2B5EF4-FFF2-40B4-BE49-F238E27FC236}">
                  <a16:creationId xmlns:a16="http://schemas.microsoft.com/office/drawing/2014/main" id="{20D8C023-3C0B-BEA7-EBD0-82750F504C97}"/>
                </a:ext>
              </a:extLst>
            </p:cNvPr>
            <p:cNvGrpSpPr/>
            <p:nvPr/>
          </p:nvGrpSpPr>
          <p:grpSpPr>
            <a:xfrm>
              <a:off x="2883811" y="2144077"/>
              <a:ext cx="1202690" cy="1553845"/>
              <a:chOff x="2396067" y="2611967"/>
              <a:chExt cx="1202690" cy="1553845"/>
            </a:xfrm>
          </p:grpSpPr>
          <p:pic>
            <p:nvPicPr>
              <p:cNvPr id="19" name="object 10">
                <a:extLst>
                  <a:ext uri="{FF2B5EF4-FFF2-40B4-BE49-F238E27FC236}">
                    <a16:creationId xmlns:a16="http://schemas.microsoft.com/office/drawing/2014/main" id="{1896058A-C1EF-0773-1B15-C0D2F45D7F35}"/>
                  </a:ext>
                </a:extLst>
              </p:cNvPr>
              <p:cNvPicPr/>
              <p:nvPr/>
            </p:nvPicPr>
            <p:blipFill>
              <a:blip r:embed="rId4" cstate="print"/>
              <a:stretch>
                <a:fillRect/>
              </a:stretch>
            </p:blipFill>
            <p:spPr>
              <a:xfrm>
                <a:off x="2396067" y="2611967"/>
                <a:ext cx="1202266" cy="1553632"/>
              </a:xfrm>
              <a:prstGeom prst="rect">
                <a:avLst/>
              </a:prstGeom>
            </p:spPr>
          </p:pic>
          <p:pic>
            <p:nvPicPr>
              <p:cNvPr id="20" name="object 11">
                <a:extLst>
                  <a:ext uri="{FF2B5EF4-FFF2-40B4-BE49-F238E27FC236}">
                    <a16:creationId xmlns:a16="http://schemas.microsoft.com/office/drawing/2014/main" id="{A7CF0E3E-A59B-F64F-FD84-4D9DA87C8ED4}"/>
                  </a:ext>
                </a:extLst>
              </p:cNvPr>
              <p:cNvPicPr/>
              <p:nvPr/>
            </p:nvPicPr>
            <p:blipFill>
              <a:blip r:embed="rId5" cstate="print"/>
              <a:stretch>
                <a:fillRect/>
              </a:stretch>
            </p:blipFill>
            <p:spPr>
              <a:xfrm>
                <a:off x="2455405" y="2670547"/>
                <a:ext cx="1029474" cy="1378212"/>
              </a:xfrm>
              <a:prstGeom prst="rect">
                <a:avLst/>
              </a:prstGeom>
            </p:spPr>
          </p:pic>
          <p:sp>
            <p:nvSpPr>
              <p:cNvPr id="21" name="object 12">
                <a:extLst>
                  <a:ext uri="{FF2B5EF4-FFF2-40B4-BE49-F238E27FC236}">
                    <a16:creationId xmlns:a16="http://schemas.microsoft.com/office/drawing/2014/main" id="{D3C60D11-C93C-C79B-F9B5-D7B3DA5FF6E0}"/>
                  </a:ext>
                </a:extLst>
              </p:cNvPr>
              <p:cNvSpPr/>
              <p:nvPr/>
            </p:nvSpPr>
            <p:spPr>
              <a:xfrm>
                <a:off x="2441853" y="2656998"/>
                <a:ext cx="1057275" cy="1405890"/>
              </a:xfrm>
              <a:custGeom>
                <a:avLst/>
                <a:gdLst/>
                <a:ahLst/>
                <a:cxnLst/>
                <a:rect l="l" t="t" r="r" b="b"/>
                <a:pathLst>
                  <a:path w="1057275" h="1405889">
                    <a:moveTo>
                      <a:pt x="0" y="0"/>
                    </a:moveTo>
                    <a:lnTo>
                      <a:pt x="1056703" y="0"/>
                    </a:lnTo>
                    <a:lnTo>
                      <a:pt x="1056703" y="1405482"/>
                    </a:lnTo>
                    <a:lnTo>
                      <a:pt x="0" y="1405482"/>
                    </a:lnTo>
                    <a:lnTo>
                      <a:pt x="0" y="0"/>
                    </a:lnTo>
                    <a:close/>
                  </a:path>
                </a:pathLst>
              </a:custGeom>
              <a:ln w="27096">
                <a:solidFill>
                  <a:srgbClr val="000000"/>
                </a:solidFill>
              </a:ln>
            </p:spPr>
            <p:txBody>
              <a:bodyPr wrap="square" lIns="0" tIns="0" rIns="0" bIns="0" rtlCol="0"/>
              <a:lstStyle/>
              <a:p>
                <a:endParaRPr/>
              </a:p>
            </p:txBody>
          </p:sp>
        </p:grpSp>
        <p:sp>
          <p:nvSpPr>
            <p:cNvPr id="42" name="object 34">
              <a:extLst>
                <a:ext uri="{FF2B5EF4-FFF2-40B4-BE49-F238E27FC236}">
                  <a16:creationId xmlns:a16="http://schemas.microsoft.com/office/drawing/2014/main" id="{2C3B5F76-B239-C708-4DAE-2CA748B87DB3}"/>
                </a:ext>
              </a:extLst>
            </p:cNvPr>
            <p:cNvSpPr txBox="1"/>
            <p:nvPr/>
          </p:nvSpPr>
          <p:spPr>
            <a:xfrm>
              <a:off x="2833011" y="4180404"/>
              <a:ext cx="1304290" cy="876330"/>
            </a:xfrm>
            <a:prstGeom prst="rect">
              <a:avLst/>
            </a:prstGeom>
          </p:spPr>
          <p:txBody>
            <a:bodyPr vert="horz" wrap="square" lIns="0" tIns="12700" rIns="0" bIns="0" rtlCol="0">
              <a:spAutoFit/>
            </a:bodyPr>
            <a:lstStyle/>
            <a:p>
              <a:pPr marL="12700" marR="5080" algn="ctr">
                <a:lnSpc>
                  <a:spcPct val="101400"/>
                </a:lnSpc>
                <a:spcBef>
                  <a:spcPts val="100"/>
                </a:spcBef>
              </a:pPr>
              <a:r>
                <a:rPr sz="1400" dirty="0">
                  <a:cs typeface="Arial"/>
                </a:rPr>
                <a:t>Solid</a:t>
              </a:r>
              <a:r>
                <a:rPr sz="1400" spc="5" dirty="0">
                  <a:cs typeface="Arial"/>
                </a:rPr>
                <a:t> </a:t>
              </a:r>
              <a:r>
                <a:rPr sz="1400" dirty="0">
                  <a:cs typeface="Arial"/>
                </a:rPr>
                <a:t>waste,</a:t>
              </a:r>
              <a:r>
                <a:rPr sz="1400" spc="5" dirty="0">
                  <a:cs typeface="Arial"/>
                </a:rPr>
                <a:t> </a:t>
              </a:r>
              <a:r>
                <a:rPr sz="1400" spc="-10" dirty="0">
                  <a:cs typeface="Arial"/>
                </a:rPr>
                <a:t>gloves, </a:t>
              </a:r>
              <a:r>
                <a:rPr sz="1400" dirty="0">
                  <a:cs typeface="Arial"/>
                </a:rPr>
                <a:t>vial</a:t>
              </a:r>
              <a:r>
                <a:rPr sz="1400" spc="-10" dirty="0">
                  <a:cs typeface="Arial"/>
                </a:rPr>
                <a:t> </a:t>
              </a:r>
              <a:r>
                <a:rPr sz="1400" dirty="0">
                  <a:cs typeface="Arial"/>
                </a:rPr>
                <a:t>caps.</a:t>
              </a:r>
              <a:r>
                <a:rPr sz="1400" spc="280" dirty="0">
                  <a:cs typeface="Arial"/>
                </a:rPr>
                <a:t> </a:t>
              </a:r>
              <a:r>
                <a:rPr sz="1400" spc="-25" dirty="0">
                  <a:cs typeface="Arial"/>
                </a:rPr>
                <a:t>No </a:t>
              </a:r>
              <a:r>
                <a:rPr sz="1400" dirty="0">
                  <a:cs typeface="Arial"/>
                </a:rPr>
                <a:t>sharps,</a:t>
              </a:r>
              <a:r>
                <a:rPr sz="1400" spc="-10" dirty="0">
                  <a:cs typeface="Arial"/>
                </a:rPr>
                <a:t> paper, </a:t>
              </a:r>
              <a:r>
                <a:rPr sz="1400" dirty="0">
                  <a:cs typeface="Arial"/>
                </a:rPr>
                <a:t>liquids,</a:t>
              </a:r>
              <a:r>
                <a:rPr sz="1400" spc="30" dirty="0">
                  <a:cs typeface="Arial"/>
                </a:rPr>
                <a:t> </a:t>
              </a:r>
              <a:r>
                <a:rPr sz="1400" spc="-20" dirty="0">
                  <a:cs typeface="Arial"/>
                </a:rPr>
                <a:t>etc.</a:t>
              </a:r>
              <a:endParaRPr sz="1400" dirty="0">
                <a:cs typeface="Arial"/>
              </a:endParaRPr>
            </a:p>
          </p:txBody>
        </p:sp>
      </p:grpSp>
      <p:grpSp>
        <p:nvGrpSpPr>
          <p:cNvPr id="52" name="Group 51">
            <a:extLst>
              <a:ext uri="{FF2B5EF4-FFF2-40B4-BE49-F238E27FC236}">
                <a16:creationId xmlns:a16="http://schemas.microsoft.com/office/drawing/2014/main" id="{12523582-6B76-0AD6-C81B-53442AC38276}"/>
              </a:ext>
            </a:extLst>
          </p:cNvPr>
          <p:cNvGrpSpPr/>
          <p:nvPr/>
        </p:nvGrpSpPr>
        <p:grpSpPr>
          <a:xfrm>
            <a:off x="4793385" y="2189108"/>
            <a:ext cx="1202690" cy="2699585"/>
            <a:chOff x="4993918" y="2189108"/>
            <a:chExt cx="1202690" cy="2699585"/>
          </a:xfrm>
        </p:grpSpPr>
        <p:grpSp>
          <p:nvGrpSpPr>
            <p:cNvPr id="22" name="object 13">
              <a:extLst>
                <a:ext uri="{FF2B5EF4-FFF2-40B4-BE49-F238E27FC236}">
                  <a16:creationId xmlns:a16="http://schemas.microsoft.com/office/drawing/2014/main" id="{C97EB1C1-F08F-0489-9C88-74D61C6851C3}"/>
                </a:ext>
              </a:extLst>
            </p:cNvPr>
            <p:cNvGrpSpPr/>
            <p:nvPr/>
          </p:nvGrpSpPr>
          <p:grpSpPr>
            <a:xfrm>
              <a:off x="4993918" y="2189108"/>
              <a:ext cx="1202690" cy="1553845"/>
              <a:chOff x="4106333" y="2611967"/>
              <a:chExt cx="1202690" cy="1553845"/>
            </a:xfrm>
          </p:grpSpPr>
          <p:pic>
            <p:nvPicPr>
              <p:cNvPr id="23" name="object 14">
                <a:extLst>
                  <a:ext uri="{FF2B5EF4-FFF2-40B4-BE49-F238E27FC236}">
                    <a16:creationId xmlns:a16="http://schemas.microsoft.com/office/drawing/2014/main" id="{93A21238-6899-2DF9-C0B0-C8C07FC9660B}"/>
                  </a:ext>
                </a:extLst>
              </p:cNvPr>
              <p:cNvPicPr/>
              <p:nvPr/>
            </p:nvPicPr>
            <p:blipFill>
              <a:blip r:embed="rId6" cstate="print"/>
              <a:stretch>
                <a:fillRect/>
              </a:stretch>
            </p:blipFill>
            <p:spPr>
              <a:xfrm>
                <a:off x="4106333" y="2611967"/>
                <a:ext cx="1202266" cy="1553632"/>
              </a:xfrm>
              <a:prstGeom prst="rect">
                <a:avLst/>
              </a:prstGeom>
            </p:spPr>
          </p:pic>
          <p:pic>
            <p:nvPicPr>
              <p:cNvPr id="24" name="object 15">
                <a:extLst>
                  <a:ext uri="{FF2B5EF4-FFF2-40B4-BE49-F238E27FC236}">
                    <a16:creationId xmlns:a16="http://schemas.microsoft.com/office/drawing/2014/main" id="{A4232471-04E6-2608-98F0-FFFD0140BC0C}"/>
                  </a:ext>
                </a:extLst>
              </p:cNvPr>
              <p:cNvPicPr/>
              <p:nvPr/>
            </p:nvPicPr>
            <p:blipFill>
              <a:blip r:embed="rId7" cstate="print"/>
              <a:stretch>
                <a:fillRect/>
              </a:stretch>
            </p:blipFill>
            <p:spPr>
              <a:xfrm>
                <a:off x="4162285" y="2670547"/>
                <a:ext cx="1029474" cy="1378212"/>
              </a:xfrm>
              <a:prstGeom prst="rect">
                <a:avLst/>
              </a:prstGeom>
            </p:spPr>
          </p:pic>
          <p:sp>
            <p:nvSpPr>
              <p:cNvPr id="25" name="object 16">
                <a:extLst>
                  <a:ext uri="{FF2B5EF4-FFF2-40B4-BE49-F238E27FC236}">
                    <a16:creationId xmlns:a16="http://schemas.microsoft.com/office/drawing/2014/main" id="{DD3D2538-3BFA-8D4B-2F19-3A776E8071F2}"/>
                  </a:ext>
                </a:extLst>
              </p:cNvPr>
              <p:cNvSpPr/>
              <p:nvPr/>
            </p:nvSpPr>
            <p:spPr>
              <a:xfrm>
                <a:off x="4148733" y="2656998"/>
                <a:ext cx="1057275" cy="1405890"/>
              </a:xfrm>
              <a:custGeom>
                <a:avLst/>
                <a:gdLst/>
                <a:ahLst/>
                <a:cxnLst/>
                <a:rect l="l" t="t" r="r" b="b"/>
                <a:pathLst>
                  <a:path w="1057275" h="1405889">
                    <a:moveTo>
                      <a:pt x="0" y="0"/>
                    </a:moveTo>
                    <a:lnTo>
                      <a:pt x="1056703" y="0"/>
                    </a:lnTo>
                    <a:lnTo>
                      <a:pt x="1056703" y="1405482"/>
                    </a:lnTo>
                    <a:lnTo>
                      <a:pt x="0" y="1405482"/>
                    </a:lnTo>
                    <a:lnTo>
                      <a:pt x="0" y="0"/>
                    </a:lnTo>
                    <a:close/>
                  </a:path>
                </a:pathLst>
              </a:custGeom>
              <a:ln w="27096">
                <a:solidFill>
                  <a:srgbClr val="000000"/>
                </a:solidFill>
              </a:ln>
            </p:spPr>
            <p:txBody>
              <a:bodyPr wrap="square" lIns="0" tIns="0" rIns="0" bIns="0" rtlCol="0"/>
              <a:lstStyle/>
              <a:p>
                <a:endParaRPr/>
              </a:p>
            </p:txBody>
          </p:sp>
        </p:grpSp>
        <p:sp>
          <p:nvSpPr>
            <p:cNvPr id="43" name="object 40">
              <a:extLst>
                <a:ext uri="{FF2B5EF4-FFF2-40B4-BE49-F238E27FC236}">
                  <a16:creationId xmlns:a16="http://schemas.microsoft.com/office/drawing/2014/main" id="{5F28D494-232C-28AD-D017-75B11E88F9C2}"/>
                </a:ext>
              </a:extLst>
            </p:cNvPr>
            <p:cNvSpPr txBox="1"/>
            <p:nvPr/>
          </p:nvSpPr>
          <p:spPr>
            <a:xfrm>
              <a:off x="5038559" y="4225435"/>
              <a:ext cx="1113408" cy="663258"/>
            </a:xfrm>
            <a:prstGeom prst="rect">
              <a:avLst/>
            </a:prstGeom>
          </p:spPr>
          <p:txBody>
            <a:bodyPr vert="horz" wrap="square" lIns="0" tIns="11430" rIns="0" bIns="0" rtlCol="0">
              <a:spAutoFit/>
            </a:bodyPr>
            <a:lstStyle/>
            <a:p>
              <a:pPr marL="12700" marR="5080" algn="ctr">
                <a:lnSpc>
                  <a:spcPct val="101899"/>
                </a:lnSpc>
                <a:spcBef>
                  <a:spcPts val="90"/>
                </a:spcBef>
              </a:pPr>
              <a:r>
                <a:rPr sz="1400" spc="-10" dirty="0">
                  <a:cs typeface="Arial"/>
                </a:rPr>
                <a:t>Recycleable </a:t>
              </a:r>
              <a:r>
                <a:rPr sz="1400" dirty="0">
                  <a:cs typeface="Arial"/>
                </a:rPr>
                <a:t>paper</a:t>
              </a:r>
              <a:r>
                <a:rPr sz="1400" spc="-5" dirty="0">
                  <a:cs typeface="Arial"/>
                </a:rPr>
                <a:t> </a:t>
              </a:r>
              <a:r>
                <a:rPr sz="1400" spc="-10" dirty="0">
                  <a:cs typeface="Arial"/>
                </a:rPr>
                <a:t>products </a:t>
              </a:r>
              <a:r>
                <a:rPr sz="1400" u="sng" spc="-10" dirty="0">
                  <a:uFill>
                    <a:solidFill>
                      <a:srgbClr val="000000"/>
                    </a:solidFill>
                  </a:uFill>
                  <a:cs typeface="Arial"/>
                </a:rPr>
                <a:t>ONLY</a:t>
              </a:r>
              <a:r>
                <a:rPr sz="1400" u="none" spc="-10" dirty="0">
                  <a:cs typeface="Arial"/>
                </a:rPr>
                <a:t>!</a:t>
              </a:r>
              <a:endParaRPr sz="1400" dirty="0">
                <a:cs typeface="Arial"/>
              </a:endParaRPr>
            </a:p>
          </p:txBody>
        </p:sp>
      </p:grpSp>
      <p:grpSp>
        <p:nvGrpSpPr>
          <p:cNvPr id="53" name="Group 52">
            <a:extLst>
              <a:ext uri="{FF2B5EF4-FFF2-40B4-BE49-F238E27FC236}">
                <a16:creationId xmlns:a16="http://schemas.microsoft.com/office/drawing/2014/main" id="{211E66DD-BC61-1485-4DBD-F8F243A633FA}"/>
              </a:ext>
            </a:extLst>
          </p:cNvPr>
          <p:cNvGrpSpPr/>
          <p:nvPr/>
        </p:nvGrpSpPr>
        <p:grpSpPr>
          <a:xfrm>
            <a:off x="6794437" y="2205934"/>
            <a:ext cx="1846475" cy="3534046"/>
            <a:chOff x="6991913" y="2205934"/>
            <a:chExt cx="1846475" cy="3534046"/>
          </a:xfrm>
        </p:grpSpPr>
        <p:grpSp>
          <p:nvGrpSpPr>
            <p:cNvPr id="37" name="object 47">
              <a:extLst>
                <a:ext uri="{FF2B5EF4-FFF2-40B4-BE49-F238E27FC236}">
                  <a16:creationId xmlns:a16="http://schemas.microsoft.com/office/drawing/2014/main" id="{EF9E597E-E0A7-87AB-0D0B-AD497252E21A}"/>
                </a:ext>
              </a:extLst>
            </p:cNvPr>
            <p:cNvGrpSpPr/>
            <p:nvPr/>
          </p:nvGrpSpPr>
          <p:grpSpPr>
            <a:xfrm>
              <a:off x="7373178" y="2205934"/>
              <a:ext cx="1083945" cy="1433195"/>
              <a:chOff x="5842137" y="2643449"/>
              <a:chExt cx="1083945" cy="1433195"/>
            </a:xfrm>
          </p:grpSpPr>
          <p:pic>
            <p:nvPicPr>
              <p:cNvPr id="39" name="object 48">
                <a:extLst>
                  <a:ext uri="{FF2B5EF4-FFF2-40B4-BE49-F238E27FC236}">
                    <a16:creationId xmlns:a16="http://schemas.microsoft.com/office/drawing/2014/main" id="{3DEE5D19-092F-48A9-4AA6-2F93693388CD}"/>
                  </a:ext>
                </a:extLst>
              </p:cNvPr>
              <p:cNvPicPr/>
              <p:nvPr/>
            </p:nvPicPr>
            <p:blipFill>
              <a:blip r:embed="rId8" cstate="print"/>
              <a:stretch>
                <a:fillRect/>
              </a:stretch>
            </p:blipFill>
            <p:spPr>
              <a:xfrm>
                <a:off x="5869228" y="2670543"/>
                <a:ext cx="1029411" cy="1378216"/>
              </a:xfrm>
              <a:prstGeom prst="rect">
                <a:avLst/>
              </a:prstGeom>
            </p:spPr>
          </p:pic>
          <p:sp>
            <p:nvSpPr>
              <p:cNvPr id="40" name="object 49">
                <a:extLst>
                  <a:ext uri="{FF2B5EF4-FFF2-40B4-BE49-F238E27FC236}">
                    <a16:creationId xmlns:a16="http://schemas.microsoft.com/office/drawing/2014/main" id="{3D5380B3-2326-578C-D415-71430D413017}"/>
                  </a:ext>
                </a:extLst>
              </p:cNvPr>
              <p:cNvSpPr/>
              <p:nvPr/>
            </p:nvSpPr>
            <p:spPr>
              <a:xfrm>
                <a:off x="5855685" y="2656997"/>
                <a:ext cx="1056640" cy="1405890"/>
              </a:xfrm>
              <a:custGeom>
                <a:avLst/>
                <a:gdLst/>
                <a:ahLst/>
                <a:cxnLst/>
                <a:rect l="l" t="t" r="r" b="b"/>
                <a:pathLst>
                  <a:path w="1056640" h="1405889">
                    <a:moveTo>
                      <a:pt x="0" y="0"/>
                    </a:moveTo>
                    <a:lnTo>
                      <a:pt x="1056631" y="0"/>
                    </a:lnTo>
                    <a:lnTo>
                      <a:pt x="1056631" y="1405482"/>
                    </a:lnTo>
                    <a:lnTo>
                      <a:pt x="0" y="1405482"/>
                    </a:lnTo>
                    <a:lnTo>
                      <a:pt x="0" y="0"/>
                    </a:lnTo>
                    <a:close/>
                  </a:path>
                </a:pathLst>
              </a:custGeom>
              <a:ln w="27096">
                <a:solidFill>
                  <a:srgbClr val="000000"/>
                </a:solidFill>
              </a:ln>
            </p:spPr>
            <p:txBody>
              <a:bodyPr wrap="square" lIns="0" tIns="0" rIns="0" bIns="0" rtlCol="0"/>
              <a:lstStyle/>
              <a:p>
                <a:endParaRPr/>
              </a:p>
            </p:txBody>
          </p:sp>
        </p:grpSp>
        <p:sp>
          <p:nvSpPr>
            <p:cNvPr id="48" name="object 60">
              <a:extLst>
                <a:ext uri="{FF2B5EF4-FFF2-40B4-BE49-F238E27FC236}">
                  <a16:creationId xmlns:a16="http://schemas.microsoft.com/office/drawing/2014/main" id="{C45B7F8B-E1D1-D8FA-CA39-A432F0E7490D}"/>
                </a:ext>
              </a:extLst>
            </p:cNvPr>
            <p:cNvSpPr txBox="1"/>
            <p:nvPr/>
          </p:nvSpPr>
          <p:spPr>
            <a:xfrm>
              <a:off x="6991913" y="4210779"/>
              <a:ext cx="1846475" cy="1529201"/>
            </a:xfrm>
            <a:prstGeom prst="rect">
              <a:avLst/>
            </a:prstGeom>
          </p:spPr>
          <p:txBody>
            <a:bodyPr vert="horz" wrap="square" lIns="0" tIns="12700" rIns="0" bIns="0" rtlCol="0">
              <a:spAutoFit/>
            </a:bodyPr>
            <a:lstStyle/>
            <a:p>
              <a:pPr marL="12700" marR="5080" algn="ctr">
                <a:lnSpc>
                  <a:spcPct val="101299"/>
                </a:lnSpc>
                <a:spcBef>
                  <a:spcPts val="100"/>
                </a:spcBef>
              </a:pPr>
              <a:r>
                <a:rPr sz="1400" dirty="0">
                  <a:cs typeface="Arial"/>
                </a:rPr>
                <a:t>Disposable</a:t>
              </a:r>
              <a:r>
                <a:rPr sz="1400" spc="-5" dirty="0">
                  <a:cs typeface="Arial"/>
                </a:rPr>
                <a:t> </a:t>
              </a:r>
              <a:r>
                <a:rPr sz="1400" dirty="0">
                  <a:cs typeface="Arial"/>
                </a:rPr>
                <a:t>1 </a:t>
              </a:r>
              <a:r>
                <a:rPr sz="1400" spc="-25" dirty="0">
                  <a:cs typeface="Arial"/>
                </a:rPr>
                <a:t>cc </a:t>
              </a:r>
              <a:r>
                <a:rPr sz="1400" dirty="0">
                  <a:cs typeface="Arial"/>
                </a:rPr>
                <a:t>syringes</a:t>
              </a:r>
              <a:r>
                <a:rPr sz="1400" spc="-15" dirty="0">
                  <a:cs typeface="Arial"/>
                </a:rPr>
                <a:t> </a:t>
              </a:r>
              <a:r>
                <a:rPr sz="1400" dirty="0">
                  <a:cs typeface="Arial"/>
                </a:rPr>
                <a:t>and 0.45</a:t>
              </a:r>
              <a:r>
                <a:rPr sz="1400" spc="-15" dirty="0">
                  <a:cs typeface="Arial"/>
                </a:rPr>
                <a:t> </a:t>
              </a:r>
              <a:r>
                <a:rPr sz="1400" spc="-50" dirty="0">
                  <a:cs typeface="Arial"/>
                </a:rPr>
                <a:t>μ </a:t>
              </a:r>
              <a:r>
                <a:rPr sz="1400" dirty="0">
                  <a:cs typeface="Arial"/>
                </a:rPr>
                <a:t>filters</a:t>
              </a:r>
              <a:r>
                <a:rPr sz="1400" spc="-15" dirty="0">
                  <a:cs typeface="Arial"/>
                </a:rPr>
                <a:t> </a:t>
              </a:r>
              <a:r>
                <a:rPr sz="1400" dirty="0">
                  <a:cs typeface="Arial"/>
                </a:rPr>
                <a:t>are</a:t>
              </a:r>
              <a:r>
                <a:rPr sz="1400" spc="-15" dirty="0">
                  <a:cs typeface="Arial"/>
                </a:rPr>
                <a:t> </a:t>
              </a:r>
              <a:r>
                <a:rPr sz="1400" spc="-10" dirty="0">
                  <a:cs typeface="Arial"/>
                </a:rPr>
                <a:t>provided</a:t>
              </a:r>
              <a:r>
                <a:rPr sz="1400" spc="500" dirty="0">
                  <a:cs typeface="Arial"/>
                </a:rPr>
                <a:t> </a:t>
              </a:r>
              <a:r>
                <a:rPr sz="1400" dirty="0">
                  <a:cs typeface="Arial"/>
                </a:rPr>
                <a:t>for</a:t>
              </a:r>
              <a:r>
                <a:rPr sz="1400" spc="5" dirty="0">
                  <a:cs typeface="Arial"/>
                </a:rPr>
                <a:t> </a:t>
              </a:r>
              <a:r>
                <a:rPr sz="1400" dirty="0">
                  <a:cs typeface="Arial"/>
                </a:rPr>
                <a:t>GPC</a:t>
              </a:r>
              <a:r>
                <a:rPr sz="1400" spc="15" dirty="0">
                  <a:cs typeface="Arial"/>
                </a:rPr>
                <a:t> </a:t>
              </a:r>
              <a:r>
                <a:rPr sz="1400" spc="-10" dirty="0">
                  <a:cs typeface="Arial"/>
                </a:rPr>
                <a:t>sample </a:t>
              </a:r>
              <a:r>
                <a:rPr sz="1400" dirty="0">
                  <a:cs typeface="Arial"/>
                </a:rPr>
                <a:t>filtration.</a:t>
              </a:r>
              <a:r>
                <a:rPr sz="1400" spc="325" dirty="0">
                  <a:cs typeface="Arial"/>
                </a:rPr>
                <a:t> </a:t>
              </a:r>
              <a:r>
                <a:rPr sz="1400" spc="-20" dirty="0">
                  <a:cs typeface="Arial"/>
                </a:rPr>
                <a:t>Used </a:t>
              </a:r>
              <a:r>
                <a:rPr sz="1400" dirty="0">
                  <a:cs typeface="Arial"/>
                </a:rPr>
                <a:t>syringe</a:t>
              </a:r>
              <a:r>
                <a:rPr sz="1400" spc="-15" dirty="0">
                  <a:cs typeface="Arial"/>
                </a:rPr>
                <a:t> </a:t>
              </a:r>
              <a:r>
                <a:rPr sz="1400" dirty="0">
                  <a:cs typeface="Arial"/>
                </a:rPr>
                <a:t>barrels</a:t>
              </a:r>
              <a:r>
                <a:rPr sz="1400" spc="-15" dirty="0">
                  <a:cs typeface="Arial"/>
                </a:rPr>
                <a:t> </a:t>
              </a:r>
              <a:r>
                <a:rPr sz="1400" spc="-25" dirty="0">
                  <a:cs typeface="Arial"/>
                </a:rPr>
                <a:t>and </a:t>
              </a:r>
              <a:r>
                <a:rPr sz="1400" dirty="0">
                  <a:cs typeface="Arial"/>
                </a:rPr>
                <a:t>filters can</a:t>
              </a:r>
              <a:r>
                <a:rPr sz="1400" spc="10" dirty="0">
                  <a:cs typeface="Arial"/>
                </a:rPr>
                <a:t> </a:t>
              </a:r>
              <a:r>
                <a:rPr sz="1400" dirty="0">
                  <a:cs typeface="Arial"/>
                </a:rPr>
                <a:t>go</a:t>
              </a:r>
              <a:r>
                <a:rPr sz="1400" spc="15" dirty="0">
                  <a:cs typeface="Arial"/>
                </a:rPr>
                <a:t> </a:t>
              </a:r>
              <a:r>
                <a:rPr sz="1400" dirty="0">
                  <a:cs typeface="Arial"/>
                </a:rPr>
                <a:t>into</a:t>
              </a:r>
              <a:r>
                <a:rPr sz="1400" spc="15" dirty="0">
                  <a:cs typeface="Arial"/>
                </a:rPr>
                <a:t> </a:t>
              </a:r>
              <a:r>
                <a:rPr sz="1400" spc="-25" dirty="0">
                  <a:cs typeface="Arial"/>
                </a:rPr>
                <a:t>the </a:t>
              </a:r>
              <a:r>
                <a:rPr sz="1400" dirty="0">
                  <a:cs typeface="Arial"/>
                </a:rPr>
                <a:t>container</a:t>
              </a:r>
              <a:r>
                <a:rPr sz="1400" spc="5" dirty="0">
                  <a:cs typeface="Arial"/>
                </a:rPr>
                <a:t> </a:t>
              </a:r>
              <a:r>
                <a:rPr sz="1400" dirty="0">
                  <a:cs typeface="Arial"/>
                </a:rPr>
                <a:t>by</a:t>
              </a:r>
              <a:r>
                <a:rPr sz="1400" spc="5" dirty="0">
                  <a:cs typeface="Arial"/>
                </a:rPr>
                <a:t> </a:t>
              </a:r>
              <a:r>
                <a:rPr sz="1400" dirty="0">
                  <a:cs typeface="Arial"/>
                </a:rPr>
                <a:t>the</a:t>
              </a:r>
              <a:r>
                <a:rPr sz="1400" spc="5" dirty="0">
                  <a:cs typeface="Arial"/>
                </a:rPr>
                <a:t> </a:t>
              </a:r>
              <a:r>
                <a:rPr sz="1400" spc="-20" dirty="0">
                  <a:cs typeface="Arial"/>
                </a:rPr>
                <a:t>sink.</a:t>
              </a:r>
              <a:endParaRPr sz="1400" dirty="0">
                <a:cs typeface="Arial"/>
              </a:endParaRPr>
            </a:p>
          </p:txBody>
        </p:sp>
      </p:grpSp>
      <p:grpSp>
        <p:nvGrpSpPr>
          <p:cNvPr id="54" name="Group 53">
            <a:extLst>
              <a:ext uri="{FF2B5EF4-FFF2-40B4-BE49-F238E27FC236}">
                <a16:creationId xmlns:a16="http://schemas.microsoft.com/office/drawing/2014/main" id="{E4237248-08E5-A5B7-EB6A-CE1043D6F2B0}"/>
              </a:ext>
            </a:extLst>
          </p:cNvPr>
          <p:cNvGrpSpPr/>
          <p:nvPr/>
        </p:nvGrpSpPr>
        <p:grpSpPr>
          <a:xfrm>
            <a:off x="9439275" y="2202657"/>
            <a:ext cx="2346959" cy="3565528"/>
            <a:chOff x="9439275" y="2202657"/>
            <a:chExt cx="2346959" cy="3565528"/>
          </a:xfrm>
        </p:grpSpPr>
        <p:grpSp>
          <p:nvGrpSpPr>
            <p:cNvPr id="31" name="object 43">
              <a:extLst>
                <a:ext uri="{FF2B5EF4-FFF2-40B4-BE49-F238E27FC236}">
                  <a16:creationId xmlns:a16="http://schemas.microsoft.com/office/drawing/2014/main" id="{94280AA2-B306-70D3-BDA9-504ADEDABA00}"/>
                </a:ext>
              </a:extLst>
            </p:cNvPr>
            <p:cNvGrpSpPr/>
            <p:nvPr/>
          </p:nvGrpSpPr>
          <p:grpSpPr>
            <a:xfrm>
              <a:off x="9603104" y="2202657"/>
              <a:ext cx="2019300" cy="1553845"/>
              <a:chOff x="7514166" y="2611967"/>
              <a:chExt cx="2019300" cy="1553845"/>
            </a:xfrm>
          </p:grpSpPr>
          <p:pic>
            <p:nvPicPr>
              <p:cNvPr id="32" name="object 44">
                <a:extLst>
                  <a:ext uri="{FF2B5EF4-FFF2-40B4-BE49-F238E27FC236}">
                    <a16:creationId xmlns:a16="http://schemas.microsoft.com/office/drawing/2014/main" id="{5358204B-B02D-E659-6223-A41547884A42}"/>
                  </a:ext>
                </a:extLst>
              </p:cNvPr>
              <p:cNvPicPr/>
              <p:nvPr/>
            </p:nvPicPr>
            <p:blipFill>
              <a:blip r:embed="rId9" cstate="print"/>
              <a:stretch>
                <a:fillRect/>
              </a:stretch>
            </p:blipFill>
            <p:spPr>
              <a:xfrm>
                <a:off x="7514166" y="2611967"/>
                <a:ext cx="2019300" cy="1553632"/>
              </a:xfrm>
              <a:prstGeom prst="rect">
                <a:avLst/>
              </a:prstGeom>
            </p:spPr>
          </p:pic>
          <p:pic>
            <p:nvPicPr>
              <p:cNvPr id="33" name="object 45">
                <a:extLst>
                  <a:ext uri="{FF2B5EF4-FFF2-40B4-BE49-F238E27FC236}">
                    <a16:creationId xmlns:a16="http://schemas.microsoft.com/office/drawing/2014/main" id="{F99ECDB3-38FD-128D-5D78-11010C8577AE}"/>
                  </a:ext>
                </a:extLst>
              </p:cNvPr>
              <p:cNvPicPr/>
              <p:nvPr/>
            </p:nvPicPr>
            <p:blipFill>
              <a:blip r:embed="rId10" cstate="print"/>
              <a:stretch>
                <a:fillRect/>
              </a:stretch>
            </p:blipFill>
            <p:spPr>
              <a:xfrm>
                <a:off x="7573263" y="2670543"/>
                <a:ext cx="1845055" cy="1378216"/>
              </a:xfrm>
              <a:prstGeom prst="rect">
                <a:avLst/>
              </a:prstGeom>
            </p:spPr>
          </p:pic>
          <p:sp>
            <p:nvSpPr>
              <p:cNvPr id="34" name="object 46">
                <a:extLst>
                  <a:ext uri="{FF2B5EF4-FFF2-40B4-BE49-F238E27FC236}">
                    <a16:creationId xmlns:a16="http://schemas.microsoft.com/office/drawing/2014/main" id="{78779ACA-065F-98DA-C0A0-54D923F86C21}"/>
                  </a:ext>
                </a:extLst>
              </p:cNvPr>
              <p:cNvSpPr/>
              <p:nvPr/>
            </p:nvSpPr>
            <p:spPr>
              <a:xfrm>
                <a:off x="7559711" y="2656997"/>
                <a:ext cx="1872614" cy="1405890"/>
              </a:xfrm>
              <a:custGeom>
                <a:avLst/>
                <a:gdLst/>
                <a:ahLst/>
                <a:cxnLst/>
                <a:rect l="l" t="t" r="r" b="b"/>
                <a:pathLst>
                  <a:path w="1872615" h="1405889">
                    <a:moveTo>
                      <a:pt x="0" y="0"/>
                    </a:moveTo>
                    <a:lnTo>
                      <a:pt x="1872387" y="0"/>
                    </a:lnTo>
                    <a:lnTo>
                      <a:pt x="1872387" y="1405483"/>
                    </a:lnTo>
                    <a:lnTo>
                      <a:pt x="0" y="1405483"/>
                    </a:lnTo>
                    <a:lnTo>
                      <a:pt x="0" y="0"/>
                    </a:lnTo>
                    <a:close/>
                  </a:path>
                </a:pathLst>
              </a:custGeom>
              <a:ln w="27096">
                <a:solidFill>
                  <a:srgbClr val="000000"/>
                </a:solidFill>
              </a:ln>
            </p:spPr>
            <p:txBody>
              <a:bodyPr wrap="square" lIns="0" tIns="0" rIns="0" bIns="0" rtlCol="0"/>
              <a:lstStyle/>
              <a:p>
                <a:endParaRPr/>
              </a:p>
            </p:txBody>
          </p:sp>
        </p:grpSp>
        <p:sp>
          <p:nvSpPr>
            <p:cNvPr id="49" name="object 74">
              <a:extLst>
                <a:ext uri="{FF2B5EF4-FFF2-40B4-BE49-F238E27FC236}">
                  <a16:creationId xmlns:a16="http://schemas.microsoft.com/office/drawing/2014/main" id="{07C45243-4CE0-5C87-34AC-A9443907B081}"/>
                </a:ext>
              </a:extLst>
            </p:cNvPr>
            <p:cNvSpPr txBox="1"/>
            <p:nvPr/>
          </p:nvSpPr>
          <p:spPr>
            <a:xfrm>
              <a:off x="9439275" y="4238984"/>
              <a:ext cx="2346959" cy="1529201"/>
            </a:xfrm>
            <a:prstGeom prst="rect">
              <a:avLst/>
            </a:prstGeom>
          </p:spPr>
          <p:txBody>
            <a:bodyPr vert="horz" wrap="square" lIns="0" tIns="12700" rIns="0" bIns="0" rtlCol="0">
              <a:spAutoFit/>
            </a:bodyPr>
            <a:lstStyle/>
            <a:p>
              <a:pPr marL="12700" marR="5080" algn="ctr">
                <a:lnSpc>
                  <a:spcPct val="101400"/>
                </a:lnSpc>
                <a:spcBef>
                  <a:spcPts val="100"/>
                </a:spcBef>
              </a:pPr>
              <a:r>
                <a:rPr sz="1400" dirty="0">
                  <a:cs typeface="Arial"/>
                </a:rPr>
                <a:t>Sharps used</a:t>
              </a:r>
              <a:r>
                <a:rPr sz="1400" spc="20" dirty="0">
                  <a:cs typeface="Arial"/>
                </a:rPr>
                <a:t> </a:t>
              </a:r>
              <a:r>
                <a:rPr sz="1400" u="sng" dirty="0">
                  <a:uFill>
                    <a:solidFill>
                      <a:srgbClr val="000000"/>
                    </a:solidFill>
                  </a:uFill>
                  <a:cs typeface="Arial"/>
                </a:rPr>
                <a:t>FOR</a:t>
              </a:r>
              <a:r>
                <a:rPr sz="1400" u="sng" spc="15" dirty="0">
                  <a:uFill>
                    <a:solidFill>
                      <a:srgbClr val="000000"/>
                    </a:solidFill>
                  </a:uFill>
                  <a:cs typeface="Arial"/>
                </a:rPr>
                <a:t> </a:t>
              </a:r>
              <a:r>
                <a:rPr sz="1400" u="sng" dirty="0">
                  <a:uFill>
                    <a:solidFill>
                      <a:srgbClr val="000000"/>
                    </a:solidFill>
                  </a:uFill>
                  <a:cs typeface="Arial"/>
                </a:rPr>
                <a:t>ANY</a:t>
              </a:r>
              <a:r>
                <a:rPr sz="1400" u="sng" spc="10" dirty="0">
                  <a:uFill>
                    <a:solidFill>
                      <a:srgbClr val="000000"/>
                    </a:solidFill>
                  </a:uFill>
                  <a:cs typeface="Arial"/>
                </a:rPr>
                <a:t> </a:t>
              </a:r>
              <a:r>
                <a:rPr sz="1400" u="sng" spc="-10" dirty="0">
                  <a:uFill>
                    <a:solidFill>
                      <a:srgbClr val="000000"/>
                    </a:solidFill>
                  </a:uFill>
                  <a:cs typeface="Arial"/>
                </a:rPr>
                <a:t>REASON</a:t>
              </a:r>
              <a:r>
                <a:rPr sz="1400" u="none" spc="-10" dirty="0">
                  <a:cs typeface="Arial"/>
                </a:rPr>
                <a:t> </a:t>
              </a:r>
              <a:r>
                <a:rPr sz="1400" u="none" dirty="0">
                  <a:cs typeface="Arial"/>
                </a:rPr>
                <a:t>should</a:t>
              </a:r>
              <a:r>
                <a:rPr sz="1400" u="none" spc="25" dirty="0">
                  <a:cs typeface="Arial"/>
                </a:rPr>
                <a:t> </a:t>
              </a:r>
              <a:r>
                <a:rPr sz="1400" u="none" dirty="0">
                  <a:cs typeface="Arial"/>
                </a:rPr>
                <a:t>go</a:t>
              </a:r>
              <a:r>
                <a:rPr sz="1400" u="none" spc="30" dirty="0">
                  <a:cs typeface="Arial"/>
                </a:rPr>
                <a:t> </a:t>
              </a:r>
              <a:r>
                <a:rPr sz="1400" u="none" dirty="0">
                  <a:cs typeface="Arial"/>
                </a:rPr>
                <a:t>into</a:t>
              </a:r>
              <a:r>
                <a:rPr sz="1400" u="none" spc="30" dirty="0">
                  <a:cs typeface="Arial"/>
                </a:rPr>
                <a:t> </a:t>
              </a:r>
              <a:r>
                <a:rPr sz="1400" u="none" dirty="0">
                  <a:cs typeface="Arial"/>
                </a:rPr>
                <a:t>the</a:t>
              </a:r>
              <a:r>
                <a:rPr sz="1400" u="none" spc="20" dirty="0">
                  <a:cs typeface="Arial"/>
                </a:rPr>
                <a:t> </a:t>
              </a:r>
              <a:r>
                <a:rPr sz="1400" u="none" spc="-10" dirty="0">
                  <a:cs typeface="Arial"/>
                </a:rPr>
                <a:t>“Sharps </a:t>
              </a:r>
              <a:r>
                <a:rPr sz="1400" u="none" dirty="0">
                  <a:cs typeface="Arial"/>
                </a:rPr>
                <a:t>Only”</a:t>
              </a:r>
              <a:r>
                <a:rPr sz="1400" u="none" spc="15" dirty="0">
                  <a:cs typeface="Arial"/>
                </a:rPr>
                <a:t> </a:t>
              </a:r>
              <a:r>
                <a:rPr sz="1400" u="none" dirty="0">
                  <a:cs typeface="Arial"/>
                </a:rPr>
                <a:t>disposal</a:t>
              </a:r>
              <a:r>
                <a:rPr sz="1400" u="none" spc="15" dirty="0">
                  <a:cs typeface="Arial"/>
                </a:rPr>
                <a:t> </a:t>
              </a:r>
              <a:r>
                <a:rPr sz="1400" u="none" spc="-10" dirty="0">
                  <a:cs typeface="Arial"/>
                </a:rPr>
                <a:t>container, </a:t>
              </a:r>
              <a:r>
                <a:rPr sz="1400" u="none" dirty="0">
                  <a:cs typeface="Arial"/>
                </a:rPr>
                <a:t>located</a:t>
              </a:r>
              <a:r>
                <a:rPr sz="1400" u="none" spc="5" dirty="0">
                  <a:cs typeface="Arial"/>
                </a:rPr>
                <a:t> </a:t>
              </a:r>
              <a:r>
                <a:rPr sz="1400" u="none" dirty="0">
                  <a:cs typeface="Arial"/>
                </a:rPr>
                <a:t>in</a:t>
              </a:r>
              <a:r>
                <a:rPr sz="1400" u="none" spc="10" dirty="0">
                  <a:cs typeface="Arial"/>
                </a:rPr>
                <a:t> </a:t>
              </a:r>
              <a:r>
                <a:rPr sz="1400" u="none" dirty="0">
                  <a:cs typeface="Arial"/>
                </a:rPr>
                <a:t>the back of</a:t>
              </a:r>
              <a:r>
                <a:rPr sz="1400" u="none" spc="10" dirty="0">
                  <a:cs typeface="Arial"/>
                </a:rPr>
                <a:t> </a:t>
              </a:r>
              <a:r>
                <a:rPr sz="1400" u="none" dirty="0">
                  <a:cs typeface="Arial"/>
                </a:rPr>
                <a:t>the</a:t>
              </a:r>
              <a:r>
                <a:rPr sz="1400" u="none" spc="-5" dirty="0">
                  <a:cs typeface="Arial"/>
                </a:rPr>
                <a:t> </a:t>
              </a:r>
              <a:r>
                <a:rPr sz="1400" u="none" spc="-20" dirty="0">
                  <a:cs typeface="Arial"/>
                </a:rPr>
                <a:t>hood </a:t>
              </a:r>
              <a:r>
                <a:rPr sz="1400" u="none" dirty="0">
                  <a:cs typeface="Arial"/>
                </a:rPr>
                <a:t>This includes</a:t>
              </a:r>
              <a:r>
                <a:rPr sz="1400" u="none" spc="5" dirty="0">
                  <a:cs typeface="Arial"/>
                </a:rPr>
                <a:t> </a:t>
              </a:r>
              <a:r>
                <a:rPr sz="1400" u="none" dirty="0">
                  <a:cs typeface="Arial"/>
                </a:rPr>
                <a:t>syringe</a:t>
              </a:r>
              <a:r>
                <a:rPr sz="1400" u="none" spc="5" dirty="0">
                  <a:cs typeface="Arial"/>
                </a:rPr>
                <a:t> </a:t>
              </a:r>
              <a:r>
                <a:rPr sz="1400" u="none" spc="-10" dirty="0">
                  <a:cs typeface="Arial"/>
                </a:rPr>
                <a:t>needles </a:t>
              </a:r>
              <a:r>
                <a:rPr sz="1400" u="none" dirty="0">
                  <a:cs typeface="Arial"/>
                </a:rPr>
                <a:t>(not</a:t>
              </a:r>
              <a:r>
                <a:rPr sz="1400" u="none" spc="10" dirty="0">
                  <a:cs typeface="Arial"/>
                </a:rPr>
                <a:t> </a:t>
              </a:r>
              <a:r>
                <a:rPr sz="1400" u="none" dirty="0">
                  <a:cs typeface="Arial"/>
                </a:rPr>
                <a:t>available in</a:t>
              </a:r>
              <a:r>
                <a:rPr sz="1400" u="none" spc="10" dirty="0">
                  <a:cs typeface="Arial"/>
                </a:rPr>
                <a:t> </a:t>
              </a:r>
              <a:r>
                <a:rPr sz="1400" u="none" dirty="0">
                  <a:cs typeface="Arial"/>
                </a:rPr>
                <a:t>the </a:t>
              </a:r>
              <a:r>
                <a:rPr sz="1400" u="none" spc="-10" dirty="0">
                  <a:cs typeface="Arial"/>
                </a:rPr>
                <a:t>Facility), </a:t>
              </a:r>
              <a:r>
                <a:rPr sz="1400" u="none" dirty="0">
                  <a:cs typeface="Arial"/>
                </a:rPr>
                <a:t>razor blades, X-Acto</a:t>
              </a:r>
              <a:r>
                <a:rPr sz="1400" u="none" spc="5" dirty="0">
                  <a:cs typeface="Arial"/>
                </a:rPr>
                <a:t> </a:t>
              </a:r>
              <a:r>
                <a:rPr sz="1400" u="none" dirty="0">
                  <a:cs typeface="Arial"/>
                </a:rPr>
                <a:t>knives, </a:t>
              </a:r>
              <a:r>
                <a:rPr sz="1400" u="none" spc="-20" dirty="0">
                  <a:cs typeface="Arial"/>
                </a:rPr>
                <a:t>etc.</a:t>
              </a:r>
              <a:endParaRPr sz="1400" dirty="0">
                <a:cs typeface="Arial"/>
              </a:endParaRPr>
            </a:p>
          </p:txBody>
        </p:sp>
      </p:grpSp>
    </p:spTree>
    <p:extLst>
      <p:ext uri="{BB962C8B-B14F-4D97-AF65-F5344CB8AC3E}">
        <p14:creationId xmlns:p14="http://schemas.microsoft.com/office/powerpoint/2010/main" val="188010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2601A7-6F23-E216-FD41-C98EBE27F6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A81960-754A-ADCD-211F-94D1FC4FA754}"/>
              </a:ext>
            </a:extLst>
          </p:cNvPr>
          <p:cNvSpPr txBox="1"/>
          <p:nvPr/>
        </p:nvSpPr>
        <p:spPr>
          <a:xfrm>
            <a:off x="1425921" y="1080984"/>
            <a:ext cx="9483505" cy="317009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Shared Facility Access</a:t>
            </a:r>
          </a:p>
          <a:p>
            <a:endParaRPr lang="en-US" sz="16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All users must understand the information presented in this facility orientation and show proof of the following safety trainings, available through Workday Learning, in order to gain access to the facility:</a:t>
            </a:r>
          </a:p>
          <a:p>
            <a:endParaRPr lang="en-US" sz="16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Laboratory Safety (#2555-laboratory)</a:t>
            </a: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Chemical Waste Disposal (#2716-chemwaste)</a:t>
            </a: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Fire Safety (#5330-firesafety)</a:t>
            </a:r>
          </a:p>
          <a:p>
            <a:endParaRPr lang="en-US" sz="1600" dirty="0">
              <a:solidFill>
                <a:schemeClr val="tx1"/>
              </a:solidFill>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See </a:t>
            </a:r>
            <a:r>
              <a:rPr lang="en-US" sz="1600" dirty="0">
                <a:latin typeface="Calibri" panose="020F0502020204030204" pitchFamily="34" charset="0"/>
                <a:cs typeface="Calibri" panose="020F0502020204030204" pitchFamily="34" charset="0"/>
                <a:hlinkClick r:id="rId3"/>
              </a:rPr>
              <a:t>http://workday.cornell.edu/</a:t>
            </a:r>
            <a:r>
              <a:rPr lang="en-US" sz="1600" dirty="0">
                <a:latin typeface="Calibri" panose="020F0502020204030204" pitchFamily="34" charset="0"/>
                <a:cs typeface="Calibri" panose="020F0502020204030204" pitchFamily="34" charset="0"/>
              </a:rPr>
              <a:t> for information on how to obtain training or verify your records</a:t>
            </a: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838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FC737A-527E-3DC3-C51B-5DB0B5818B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7CADA9-5284-7963-100B-CC064061CF48}"/>
              </a:ext>
            </a:extLst>
          </p:cNvPr>
          <p:cNvSpPr txBox="1"/>
          <p:nvPr/>
        </p:nvSpPr>
        <p:spPr>
          <a:xfrm>
            <a:off x="514351" y="1080984"/>
            <a:ext cx="1092517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The CCMR reminds researchers preparing to publish results to consider journal guidelines for determining co-authorship. This generally includes substantial/significant contributions to experiment design, data acquisition, analysis and interpretation. Determination of co-authorship depends on the contribution of the individual and should be made without regard to position or compensation.</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All co-authors must approve manuscript versions for publication and agree to be held accountable for the work.</a:t>
            </a:r>
          </a:p>
        </p:txBody>
      </p:sp>
      <p:sp>
        <p:nvSpPr>
          <p:cNvPr id="3" name="TextBox 2">
            <a:extLst>
              <a:ext uri="{FF2B5EF4-FFF2-40B4-BE49-F238E27FC236}">
                <a16:creationId xmlns:a16="http://schemas.microsoft.com/office/drawing/2014/main" id="{CE2D9C17-A1DD-83BA-0B38-6242F34DCE33}"/>
              </a:ext>
            </a:extLst>
          </p:cNvPr>
          <p:cNvSpPr txBox="1"/>
          <p:nvPr/>
        </p:nvSpPr>
        <p:spPr>
          <a:xfrm>
            <a:off x="514351" y="2690709"/>
            <a:ext cx="10925174" cy="36009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 CCMR Facility Policies</a:t>
            </a:r>
          </a:p>
          <a:p>
            <a:endParaRPr lang="en-US" sz="16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Using CCMR FOM and CCMR instrumentation:</a:t>
            </a:r>
          </a:p>
          <a:p>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To use a particular instrument, a researcher is required to have been trained by facility staff unless specifically posted otherwise. An unauthorized researcher and anyone knowingly granting access to such person is in violation.</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Users are not allowed to share login IDs/passwords, or to reserve or enable an instrument on behalf of another user.</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Instrumentation must be </a:t>
            </a:r>
            <a:r>
              <a:rPr lang="en-US" sz="1600" b="1" u="sng" dirty="0">
                <a:solidFill>
                  <a:schemeClr val="tx1"/>
                </a:solidFill>
                <a:latin typeface="Calibri" panose="020F0502020204030204" pitchFamily="34" charset="0"/>
                <a:cs typeface="Calibri" panose="020F0502020204030204" pitchFamily="34" charset="0"/>
              </a:rPr>
              <a:t>reserved and enabled</a:t>
            </a:r>
            <a:r>
              <a:rPr lang="en-US" sz="1600" dirty="0">
                <a:solidFill>
                  <a:schemeClr val="tx1"/>
                </a:solidFill>
                <a:latin typeface="Calibri" panose="020F0502020204030204" pitchFamily="34" charset="0"/>
                <a:cs typeface="Calibri" panose="020F0502020204030204" pitchFamily="34" charset="0"/>
              </a:rPr>
              <a:t> by the intended user prior to and during use.</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Disabling or circumventing instrument interlocks for the purpose of avoiding instrument permissions or machine time charges is strictly forbidden.</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Users are not to move or disturb the work of other researchers unless given permission by facility staff or the researcher. Notify facility staff about unattended samples.</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Users are expected to remove all samples and to leave the work area in as dean or cleaner condition compared to when they arrived.</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2906F0-78CD-6C67-B099-E687F7C947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FDBEC9-940F-0102-6EC0-25E50D3B16AB}"/>
              </a:ext>
            </a:extLst>
          </p:cNvPr>
          <p:cNvSpPr txBox="1"/>
          <p:nvPr/>
        </p:nvSpPr>
        <p:spPr>
          <a:xfrm>
            <a:off x="1444028" y="1097280"/>
            <a:ext cx="9492558" cy="166199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CCMR Facility Access Form</a:t>
            </a:r>
          </a:p>
          <a:p>
            <a:endParaRPr lang="en-US"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Please go to the link below to download the pdf form which you can provide to the appropriate facility staff</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hlinkClick r:id="rId3"/>
              </a:rPr>
              <a:t>http://www.ccmr.cornell.edu/ccmraccessform/</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824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BF9FCC-8B6C-B241-0F14-A76396C2554F}"/>
              </a:ext>
            </a:extLst>
          </p:cNvPr>
          <p:cNvSpPr txBox="1"/>
          <p:nvPr/>
        </p:nvSpPr>
        <p:spPr>
          <a:xfrm>
            <a:off x="1434204" y="1311634"/>
            <a:ext cx="9601970" cy="33547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buNone/>
            </a:pPr>
            <a:r>
              <a:rPr lang="en-US" sz="2000" b="1" dirty="0">
                <a:solidFill>
                  <a:schemeClr val="tx1"/>
                </a:solidFill>
                <a:latin typeface="Calibri" panose="020F0502020204030204" pitchFamily="34" charset="0"/>
                <a:cs typeface="Calibri" panose="020F0502020204030204" pitchFamily="34" charset="0"/>
              </a:rPr>
              <a:t>Acknowledging the facility</a:t>
            </a:r>
          </a:p>
          <a:p>
            <a:pPr algn="just">
              <a:buNone/>
            </a:pPr>
            <a:endParaRPr lang="en-US" sz="1600" dirty="0">
              <a:latin typeface="Calibri" panose="020F0502020204030204" pitchFamily="34" charset="0"/>
              <a:cs typeface="Calibri" panose="020F0502020204030204" pitchFamily="34" charset="0"/>
            </a:endParaRPr>
          </a:p>
          <a:p>
            <a:pPr algn="just">
              <a:buNone/>
            </a:pPr>
            <a:r>
              <a:rPr lang="en-US" sz="1600" b="0" dirty="0">
                <a:solidFill>
                  <a:schemeClr val="tx1"/>
                </a:solidFill>
                <a:latin typeface="Calibri" panose="020F0502020204030204" pitchFamily="34" charset="0"/>
                <a:cs typeface="Calibri" panose="020F0502020204030204" pitchFamily="34" charset="0"/>
              </a:rPr>
              <a:t>Please remember to properly acknowledge use of the CCMR Facilities in your presentations, publications, and conference proceedings. </a:t>
            </a:r>
            <a:r>
              <a:rPr lang="en-US" sz="1600" dirty="0">
                <a:solidFill>
                  <a:schemeClr val="tx1"/>
                </a:solidFill>
                <a:latin typeface="Calibri" panose="020F0502020204030204" pitchFamily="34" charset="0"/>
                <a:cs typeface="Calibri" panose="020F0502020204030204" pitchFamily="34" charset="0"/>
              </a:rPr>
              <a:t>The inclusion of grant numbers in publications is vital for agreements with funding agencies, as publications are searchable (e.g., in </a:t>
            </a:r>
            <a:r>
              <a:rPr lang="en-US" sz="1600" i="1" dirty="0">
                <a:solidFill>
                  <a:schemeClr val="tx1"/>
                </a:solidFill>
                <a:latin typeface="Calibri" panose="020F0502020204030204" pitchFamily="34" charset="0"/>
                <a:cs typeface="Calibri" panose="020F0502020204030204" pitchFamily="34" charset="0"/>
              </a:rPr>
              <a:t>Web of Science, Google Scholar</a:t>
            </a:r>
            <a:r>
              <a:rPr lang="en-US" sz="1600" dirty="0">
                <a:solidFill>
                  <a:schemeClr val="tx1"/>
                </a:solidFill>
                <a:latin typeface="Calibri" panose="020F0502020204030204" pitchFamily="34" charset="0"/>
                <a:cs typeface="Calibri" panose="020F0502020204030204" pitchFamily="34" charset="0"/>
              </a:rPr>
              <a:t>). </a:t>
            </a:r>
          </a:p>
          <a:p>
            <a:pPr algn="just">
              <a:buNone/>
            </a:pPr>
            <a:endParaRPr lang="en-US" sz="1600" dirty="0">
              <a:solidFill>
                <a:schemeClr val="tx1"/>
              </a:solidFill>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The CCMR reminds researchers preparing to publish results to consider journal guidelines for determining co-authorship. This generally includes substantial/significant contributions to experiment design, data acquisition, analysis and interpretation. </a:t>
            </a:r>
          </a:p>
          <a:p>
            <a:pPr algn="just">
              <a:buNone/>
            </a:pPr>
            <a:endParaRPr lang="en-US" sz="1600" dirty="0">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Determination of co-authorship depends on the contribution of the individual and should be made without regard to position or compensation. All co-authors must approve manuscript versions for publication and agree to be held accountable for the work.</a:t>
            </a:r>
          </a:p>
        </p:txBody>
      </p:sp>
    </p:spTree>
    <p:extLst>
      <p:ext uri="{BB962C8B-B14F-4D97-AF65-F5344CB8AC3E}">
        <p14:creationId xmlns:p14="http://schemas.microsoft.com/office/powerpoint/2010/main" val="301953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BE28E9-9366-A793-EBB3-E3A4569A97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1DC678F-0163-642B-885B-01102A8AA9AB}"/>
              </a:ext>
            </a:extLst>
          </p:cNvPr>
          <p:cNvSpPr txBox="1"/>
          <p:nvPr/>
        </p:nvSpPr>
        <p:spPr>
          <a:xfrm>
            <a:off x="1434204" y="1311634"/>
            <a:ext cx="9601970" cy="43886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buNone/>
            </a:pPr>
            <a:r>
              <a:rPr lang="en-US" sz="2000" b="1" dirty="0">
                <a:solidFill>
                  <a:schemeClr val="tx1"/>
                </a:solidFill>
                <a:latin typeface="Calibri" panose="020F0502020204030204" pitchFamily="34" charset="0"/>
                <a:cs typeface="Calibri" panose="020F0502020204030204" pitchFamily="34" charset="0"/>
              </a:rPr>
              <a:t>Emergency Contacts</a:t>
            </a:r>
            <a:endParaRPr lang="en-US" sz="1600" dirty="0">
              <a:latin typeface="Calibri" panose="020F0502020204030204" pitchFamily="34" charset="0"/>
              <a:cs typeface="Calibri" panose="020F0502020204030204" pitchFamily="34" charset="0"/>
            </a:endParaRPr>
          </a:p>
          <a:p>
            <a:pPr algn="just">
              <a:buNone/>
            </a:pPr>
            <a:endParaRPr lang="en-US" sz="1600" b="0" dirty="0">
              <a:solidFill>
                <a:schemeClr val="tx1"/>
              </a:solidFill>
              <a:latin typeface="Calibri" panose="020F0502020204030204" pitchFamily="34" charset="0"/>
              <a:cs typeface="Calibri" panose="020F0502020204030204" pitchFamily="34" charset="0"/>
            </a:endParaRPr>
          </a:p>
          <a:p>
            <a:pPr marL="12700" marR="5080">
              <a:lnSpc>
                <a:spcPct val="100899"/>
              </a:lnSpc>
              <a:spcBef>
                <a:spcPts val="110"/>
              </a:spcBef>
              <a:tabLst>
                <a:tab pos="988694" algn="l"/>
              </a:tabLst>
            </a:pPr>
            <a:r>
              <a:rPr lang="en-US" sz="1600" dirty="0">
                <a:cs typeface="Arial"/>
              </a:rPr>
              <a:t>In</a:t>
            </a:r>
            <a:r>
              <a:rPr lang="en-US" sz="1600" spc="-30" dirty="0">
                <a:cs typeface="Arial"/>
              </a:rPr>
              <a:t> </a:t>
            </a:r>
            <a:r>
              <a:rPr lang="en-US" sz="1600" dirty="0">
                <a:cs typeface="Arial"/>
              </a:rPr>
              <a:t>the</a:t>
            </a:r>
            <a:r>
              <a:rPr lang="en-US" sz="1600" spc="-25" dirty="0">
                <a:cs typeface="Arial"/>
              </a:rPr>
              <a:t> </a:t>
            </a:r>
            <a:r>
              <a:rPr lang="en-US" sz="1600" dirty="0">
                <a:cs typeface="Arial"/>
              </a:rPr>
              <a:t>event</a:t>
            </a:r>
            <a:r>
              <a:rPr lang="en-US" sz="1600" spc="-10" dirty="0">
                <a:cs typeface="Arial"/>
              </a:rPr>
              <a:t> </a:t>
            </a:r>
            <a:r>
              <a:rPr lang="en-US" sz="1600" dirty="0">
                <a:cs typeface="Arial"/>
              </a:rPr>
              <a:t>of</a:t>
            </a:r>
            <a:r>
              <a:rPr lang="en-US" sz="1600" spc="-5" dirty="0">
                <a:cs typeface="Arial"/>
              </a:rPr>
              <a:t> </a:t>
            </a:r>
            <a:r>
              <a:rPr lang="en-US" sz="1600" dirty="0">
                <a:cs typeface="Arial"/>
              </a:rPr>
              <a:t>an</a:t>
            </a:r>
            <a:r>
              <a:rPr lang="en-US" sz="1600" spc="-35" dirty="0">
                <a:cs typeface="Arial"/>
              </a:rPr>
              <a:t> </a:t>
            </a:r>
            <a:r>
              <a:rPr lang="en-US" sz="1600" dirty="0">
                <a:cs typeface="Arial"/>
              </a:rPr>
              <a:t>emergency,</a:t>
            </a:r>
            <a:r>
              <a:rPr lang="en-US" sz="1600" spc="-5" dirty="0">
                <a:cs typeface="Arial"/>
              </a:rPr>
              <a:t> </a:t>
            </a:r>
            <a:r>
              <a:rPr lang="en-US" sz="1600" dirty="0">
                <a:cs typeface="Arial"/>
              </a:rPr>
              <a:t>first</a:t>
            </a:r>
            <a:r>
              <a:rPr lang="en-US" sz="1600" spc="-10" dirty="0">
                <a:cs typeface="Arial"/>
              </a:rPr>
              <a:t> </a:t>
            </a:r>
            <a:r>
              <a:rPr lang="en-US" sz="1600" dirty="0">
                <a:cs typeface="Arial"/>
              </a:rPr>
              <a:t>contact</a:t>
            </a:r>
            <a:r>
              <a:rPr lang="en-US" sz="1600" spc="-5" dirty="0">
                <a:cs typeface="Arial"/>
              </a:rPr>
              <a:t> </a:t>
            </a:r>
            <a:r>
              <a:rPr lang="en-US" sz="1600" dirty="0">
                <a:cs typeface="Arial"/>
              </a:rPr>
              <a:t>9-1-1</a:t>
            </a:r>
            <a:r>
              <a:rPr lang="en-US" sz="1600" spc="-25" dirty="0">
                <a:cs typeface="Arial"/>
              </a:rPr>
              <a:t> </a:t>
            </a:r>
            <a:r>
              <a:rPr lang="en-US" sz="1600" b="1" u="sng" spc="-80" dirty="0">
                <a:uFill>
                  <a:solidFill>
                    <a:srgbClr val="000000"/>
                  </a:solidFill>
                </a:uFill>
                <a:cs typeface="Arial"/>
              </a:rPr>
              <a:t>immediately</a:t>
            </a:r>
            <a:r>
              <a:rPr lang="en-US" sz="1600" b="1" u="none" spc="5" dirty="0">
                <a:cs typeface="Arial"/>
              </a:rPr>
              <a:t> </a:t>
            </a:r>
            <a:r>
              <a:rPr lang="en-US" sz="1600" u="none" dirty="0">
                <a:cs typeface="Arial"/>
              </a:rPr>
              <a:t>if</a:t>
            </a:r>
            <a:r>
              <a:rPr lang="en-US" sz="1600" u="none" spc="25" dirty="0">
                <a:cs typeface="Arial"/>
              </a:rPr>
              <a:t> </a:t>
            </a:r>
            <a:r>
              <a:rPr lang="en-US" sz="1600" u="none" dirty="0">
                <a:cs typeface="Arial"/>
              </a:rPr>
              <a:t>there</a:t>
            </a:r>
            <a:r>
              <a:rPr lang="en-US" sz="1600" u="none" spc="10" dirty="0">
                <a:cs typeface="Arial"/>
              </a:rPr>
              <a:t> </a:t>
            </a:r>
            <a:r>
              <a:rPr lang="en-US" sz="1600" u="none" dirty="0">
                <a:cs typeface="Arial"/>
              </a:rPr>
              <a:t>are</a:t>
            </a:r>
            <a:r>
              <a:rPr lang="en-US" sz="1600" u="none" spc="5" dirty="0">
                <a:cs typeface="Arial"/>
              </a:rPr>
              <a:t> </a:t>
            </a:r>
            <a:r>
              <a:rPr lang="en-US" sz="1600" u="none" spc="-25" dirty="0">
                <a:cs typeface="Arial"/>
              </a:rPr>
              <a:t>any </a:t>
            </a:r>
            <a:r>
              <a:rPr lang="en-US" sz="1600" u="none" spc="-10" dirty="0">
                <a:cs typeface="Arial"/>
              </a:rPr>
              <a:t>injuries.</a:t>
            </a:r>
            <a:r>
              <a:rPr lang="en-US" sz="1600" spc="-10" dirty="0">
                <a:cs typeface="Arial"/>
              </a:rPr>
              <a:t> </a:t>
            </a:r>
            <a:r>
              <a:rPr lang="en-US" sz="1600" u="none" dirty="0">
                <a:cs typeface="Arial"/>
              </a:rPr>
              <a:t>Contact</a:t>
            </a:r>
            <a:r>
              <a:rPr lang="en-US" sz="1600" spc="10" dirty="0">
                <a:cs typeface="Arial"/>
              </a:rPr>
              <a:t> </a:t>
            </a:r>
            <a:r>
              <a:rPr lang="en-US" sz="1600" u="none" dirty="0">
                <a:cs typeface="Arial"/>
              </a:rPr>
              <a:t>Environmental</a:t>
            </a:r>
            <a:r>
              <a:rPr lang="en-US" sz="1600" u="none" spc="35" dirty="0">
                <a:cs typeface="Arial"/>
              </a:rPr>
              <a:t> </a:t>
            </a:r>
            <a:r>
              <a:rPr lang="en-US" sz="1600" u="none" dirty="0">
                <a:cs typeface="Arial"/>
              </a:rPr>
              <a:t>Health</a:t>
            </a:r>
            <a:r>
              <a:rPr lang="en-US" sz="1600" u="none" spc="-5" dirty="0">
                <a:cs typeface="Arial"/>
              </a:rPr>
              <a:t> </a:t>
            </a:r>
            <a:r>
              <a:rPr lang="en-US" sz="1600" u="none" dirty="0">
                <a:cs typeface="Arial"/>
              </a:rPr>
              <a:t>and Safety for</a:t>
            </a:r>
            <a:r>
              <a:rPr lang="en-US" sz="1600" u="none" spc="20" dirty="0">
                <a:cs typeface="Arial"/>
              </a:rPr>
              <a:t> </a:t>
            </a:r>
            <a:r>
              <a:rPr lang="en-US" sz="1600" u="none" dirty="0">
                <a:cs typeface="Arial"/>
              </a:rPr>
              <a:t>chemical</a:t>
            </a:r>
            <a:r>
              <a:rPr lang="en-US" sz="1600" u="none" spc="30" dirty="0">
                <a:cs typeface="Arial"/>
              </a:rPr>
              <a:t> </a:t>
            </a:r>
            <a:r>
              <a:rPr lang="en-US" sz="1600" u="none" spc="-10" dirty="0">
                <a:cs typeface="Arial"/>
              </a:rPr>
              <a:t>hazards.</a:t>
            </a:r>
          </a:p>
          <a:p>
            <a:pPr marL="12700" marR="5080">
              <a:lnSpc>
                <a:spcPct val="100899"/>
              </a:lnSpc>
              <a:spcBef>
                <a:spcPts val="110"/>
              </a:spcBef>
              <a:tabLst>
                <a:tab pos="988694" algn="l"/>
              </a:tabLst>
            </a:pPr>
            <a:endParaRPr lang="en-US" sz="1600" dirty="0">
              <a:cs typeface="Arial"/>
            </a:endParaRPr>
          </a:p>
          <a:p>
            <a:pPr marL="12700" marR="459740">
              <a:lnSpc>
                <a:spcPct val="100899"/>
              </a:lnSpc>
            </a:pPr>
            <a:r>
              <a:rPr lang="en-US" sz="1600" dirty="0">
                <a:cs typeface="Arial"/>
              </a:rPr>
              <a:t>Inform</a:t>
            </a:r>
            <a:r>
              <a:rPr lang="en-US" sz="1600" spc="-20" dirty="0">
                <a:cs typeface="Arial"/>
              </a:rPr>
              <a:t> </a:t>
            </a:r>
            <a:r>
              <a:rPr lang="en-US" sz="1600" dirty="0">
                <a:cs typeface="Arial"/>
              </a:rPr>
              <a:t>the</a:t>
            </a:r>
            <a:r>
              <a:rPr lang="en-US" sz="1600" spc="-5" dirty="0">
                <a:cs typeface="Arial"/>
              </a:rPr>
              <a:t> </a:t>
            </a:r>
            <a:r>
              <a:rPr lang="en-US" sz="1600" dirty="0">
                <a:cs typeface="Arial"/>
              </a:rPr>
              <a:t>Facility Manager</a:t>
            </a:r>
            <a:r>
              <a:rPr lang="en-US" sz="1600" spc="20" dirty="0">
                <a:cs typeface="Arial"/>
              </a:rPr>
              <a:t> </a:t>
            </a:r>
            <a:r>
              <a:rPr lang="en-US" sz="1600" dirty="0">
                <a:cs typeface="Arial"/>
              </a:rPr>
              <a:t>or</a:t>
            </a:r>
            <a:r>
              <a:rPr lang="en-US" sz="1600" spc="15" dirty="0">
                <a:cs typeface="Arial"/>
              </a:rPr>
              <a:t> </a:t>
            </a:r>
            <a:r>
              <a:rPr lang="en-US" sz="1600" dirty="0">
                <a:cs typeface="Arial"/>
              </a:rPr>
              <a:t>Support</a:t>
            </a:r>
            <a:r>
              <a:rPr lang="en-US" sz="1600" spc="15" dirty="0">
                <a:cs typeface="Arial"/>
              </a:rPr>
              <a:t> </a:t>
            </a:r>
            <a:r>
              <a:rPr lang="en-US" sz="1600" dirty="0">
                <a:cs typeface="Arial"/>
              </a:rPr>
              <a:t>Staff</a:t>
            </a:r>
            <a:r>
              <a:rPr lang="en-US" sz="1600" spc="15" dirty="0">
                <a:cs typeface="Arial"/>
              </a:rPr>
              <a:t> </a:t>
            </a:r>
            <a:r>
              <a:rPr lang="en-US" sz="1600" b="1" u="sng" dirty="0">
                <a:uFill>
                  <a:solidFill>
                    <a:srgbClr val="000000"/>
                  </a:solidFill>
                </a:uFill>
                <a:cs typeface="Arial"/>
              </a:rPr>
              <a:t>immediately</a:t>
            </a:r>
            <a:r>
              <a:rPr lang="en-US" sz="1600" b="1" u="none" spc="-5" dirty="0">
                <a:cs typeface="Arial"/>
              </a:rPr>
              <a:t> </a:t>
            </a:r>
            <a:r>
              <a:rPr lang="en-US" sz="1600" u="none" dirty="0">
                <a:cs typeface="Arial"/>
              </a:rPr>
              <a:t>regarding</a:t>
            </a:r>
            <a:r>
              <a:rPr lang="en-US" sz="1600" u="none" spc="10" dirty="0">
                <a:cs typeface="Arial"/>
              </a:rPr>
              <a:t> </a:t>
            </a:r>
            <a:r>
              <a:rPr lang="en-US" sz="1600" u="none" spc="-25" dirty="0">
                <a:cs typeface="Arial"/>
              </a:rPr>
              <a:t>any </a:t>
            </a:r>
            <a:r>
              <a:rPr lang="en-US" sz="1600" u="none" dirty="0">
                <a:cs typeface="Arial"/>
              </a:rPr>
              <a:t>accidents</a:t>
            </a:r>
            <a:r>
              <a:rPr lang="en-US" sz="1600" u="none" spc="15" dirty="0">
                <a:cs typeface="Arial"/>
              </a:rPr>
              <a:t> </a:t>
            </a:r>
            <a:r>
              <a:rPr lang="en-US" sz="1600" u="none" dirty="0">
                <a:cs typeface="Arial"/>
              </a:rPr>
              <a:t>or</a:t>
            </a:r>
            <a:r>
              <a:rPr lang="en-US" sz="1600" u="none" spc="30" dirty="0">
                <a:cs typeface="Arial"/>
              </a:rPr>
              <a:t> </a:t>
            </a:r>
            <a:r>
              <a:rPr lang="en-US" sz="1600" u="none" dirty="0">
                <a:cs typeface="Arial"/>
              </a:rPr>
              <a:t>injuries,</a:t>
            </a:r>
            <a:r>
              <a:rPr lang="en-US" sz="1600" u="none" spc="25" dirty="0">
                <a:cs typeface="Arial"/>
              </a:rPr>
              <a:t> </a:t>
            </a:r>
            <a:r>
              <a:rPr lang="en-US" sz="1600" u="none" dirty="0">
                <a:cs typeface="Arial"/>
              </a:rPr>
              <a:t>as</a:t>
            </a:r>
            <a:r>
              <a:rPr lang="en-US" sz="1600" u="none" spc="10" dirty="0">
                <a:cs typeface="Arial"/>
              </a:rPr>
              <a:t> </a:t>
            </a:r>
            <a:r>
              <a:rPr lang="en-US" sz="1600" u="none" dirty="0">
                <a:cs typeface="Arial"/>
              </a:rPr>
              <a:t>a</a:t>
            </a:r>
            <a:r>
              <a:rPr lang="en-US" sz="1600" spc="10" dirty="0">
                <a:cs typeface="Arial"/>
              </a:rPr>
              <a:t> </a:t>
            </a:r>
            <a:r>
              <a:rPr lang="en-US" sz="1600" u="none" dirty="0">
                <a:cs typeface="Arial"/>
              </a:rPr>
              <a:t>report</a:t>
            </a:r>
            <a:r>
              <a:rPr lang="en-US" sz="1600" u="none" spc="25" dirty="0">
                <a:cs typeface="Arial"/>
              </a:rPr>
              <a:t> </a:t>
            </a:r>
            <a:r>
              <a:rPr lang="en-US" sz="1600" u="none" dirty="0">
                <a:cs typeface="Arial"/>
              </a:rPr>
              <a:t>will</a:t>
            </a:r>
            <a:r>
              <a:rPr lang="en-US" sz="1600" u="none" spc="40" dirty="0">
                <a:cs typeface="Arial"/>
              </a:rPr>
              <a:t> </a:t>
            </a:r>
            <a:r>
              <a:rPr lang="en-US" sz="1600" u="none" dirty="0">
                <a:cs typeface="Arial"/>
              </a:rPr>
              <a:t>need</a:t>
            </a:r>
            <a:r>
              <a:rPr lang="en-US" sz="1600" u="none" spc="10" dirty="0">
                <a:cs typeface="Arial"/>
              </a:rPr>
              <a:t> </a:t>
            </a:r>
            <a:r>
              <a:rPr lang="en-US" sz="1600" u="none" dirty="0">
                <a:cs typeface="Arial"/>
              </a:rPr>
              <a:t>to</a:t>
            </a:r>
            <a:r>
              <a:rPr lang="en-US" sz="1600" u="none" spc="5" dirty="0">
                <a:cs typeface="Arial"/>
              </a:rPr>
              <a:t> </a:t>
            </a:r>
            <a:r>
              <a:rPr lang="en-US" sz="1600" u="none" dirty="0">
                <a:cs typeface="Arial"/>
              </a:rPr>
              <a:t>be</a:t>
            </a:r>
            <a:r>
              <a:rPr lang="en-US" sz="1600" u="none" spc="10" dirty="0">
                <a:cs typeface="Arial"/>
              </a:rPr>
              <a:t> </a:t>
            </a:r>
            <a:r>
              <a:rPr lang="en-US" sz="1600" u="none" spc="-10" dirty="0">
                <a:cs typeface="Arial"/>
              </a:rPr>
              <a:t>documented.</a:t>
            </a:r>
            <a:endParaRPr lang="en-US" sz="1600" dirty="0">
              <a:cs typeface="Arial"/>
            </a:endParaRPr>
          </a:p>
          <a:p>
            <a:pPr marL="12700" marR="347980">
              <a:lnSpc>
                <a:spcPct val="201900"/>
              </a:lnSpc>
              <a:spcBef>
                <a:spcPts val="540"/>
              </a:spcBef>
            </a:pPr>
            <a:r>
              <a:rPr lang="en-US" sz="1600" b="1" i="1" dirty="0">
                <a:cs typeface="Arial"/>
              </a:rPr>
              <a:t>Environmental</a:t>
            </a:r>
            <a:r>
              <a:rPr lang="en-US" sz="1600" b="1" i="1" spc="20" dirty="0">
                <a:cs typeface="Arial"/>
              </a:rPr>
              <a:t> </a:t>
            </a:r>
            <a:r>
              <a:rPr lang="en-US" sz="1600" b="1" i="1" dirty="0">
                <a:cs typeface="Arial"/>
              </a:rPr>
              <a:t>Health</a:t>
            </a:r>
            <a:r>
              <a:rPr lang="en-US" sz="1600" b="1" i="1" spc="10" dirty="0">
                <a:cs typeface="Arial"/>
              </a:rPr>
              <a:t> </a:t>
            </a:r>
            <a:r>
              <a:rPr lang="en-US" sz="1600" b="1" i="1" dirty="0">
                <a:cs typeface="Arial"/>
              </a:rPr>
              <a:t>and</a:t>
            </a:r>
            <a:r>
              <a:rPr lang="en-US" sz="1600" b="1" i="1" spc="5" dirty="0">
                <a:cs typeface="Arial"/>
              </a:rPr>
              <a:t> </a:t>
            </a:r>
            <a:r>
              <a:rPr lang="en-US" sz="1600" b="1" i="1" dirty="0">
                <a:cs typeface="Arial"/>
              </a:rPr>
              <a:t>Safety</a:t>
            </a:r>
            <a:r>
              <a:rPr lang="en-US" sz="1600" dirty="0">
                <a:cs typeface="Arial"/>
              </a:rPr>
              <a:t>,</a:t>
            </a:r>
            <a:r>
              <a:rPr lang="en-US" sz="1600" spc="-5" dirty="0">
                <a:cs typeface="Arial"/>
              </a:rPr>
              <a:t> </a:t>
            </a:r>
            <a:r>
              <a:rPr lang="en-US" sz="1600" spc="-10" dirty="0">
                <a:cs typeface="Arial"/>
              </a:rPr>
              <a:t>(5-</a:t>
            </a:r>
            <a:r>
              <a:rPr lang="en-US" sz="1600" dirty="0">
                <a:cs typeface="Arial"/>
              </a:rPr>
              <a:t>8200,</a:t>
            </a:r>
            <a:r>
              <a:rPr lang="en-US" sz="1600" spc="35" dirty="0">
                <a:cs typeface="Arial"/>
              </a:rPr>
              <a:t> </a:t>
            </a:r>
            <a:r>
              <a:rPr lang="en-US" sz="1600" spc="-10" dirty="0">
                <a:cs typeface="Arial"/>
                <a:hlinkClick r:id="rId3"/>
              </a:rPr>
              <a:t>dehs-mailbox@cornell.edu)</a:t>
            </a:r>
            <a:r>
              <a:rPr lang="en-US" sz="1600" spc="-10" dirty="0">
                <a:cs typeface="Arial"/>
              </a:rPr>
              <a:t> </a:t>
            </a:r>
            <a:br>
              <a:rPr lang="en-US" sz="1600" spc="-10" dirty="0">
                <a:cs typeface="Arial"/>
              </a:rPr>
            </a:br>
            <a:r>
              <a:rPr lang="en-US" sz="1600" b="1" i="1" dirty="0">
                <a:cs typeface="Arial"/>
              </a:rPr>
              <a:t>Dimitrios</a:t>
            </a:r>
            <a:r>
              <a:rPr lang="en-US" sz="1600" b="1" i="1" spc="-40" dirty="0">
                <a:cs typeface="Arial"/>
              </a:rPr>
              <a:t> </a:t>
            </a:r>
            <a:r>
              <a:rPr lang="en-US" sz="1600" b="1" i="1" dirty="0">
                <a:cs typeface="Arial"/>
              </a:rPr>
              <a:t>Koumoulis</a:t>
            </a:r>
            <a:r>
              <a:rPr lang="en-US" sz="1600" b="1" i="1" spc="-35" dirty="0">
                <a:cs typeface="Arial"/>
              </a:rPr>
              <a:t> </a:t>
            </a:r>
            <a:r>
              <a:rPr lang="en-US" sz="1600" spc="-10" dirty="0">
                <a:cs typeface="Arial"/>
              </a:rPr>
              <a:t>(5-</a:t>
            </a:r>
            <a:r>
              <a:rPr lang="en-US" sz="1600" dirty="0">
                <a:cs typeface="Arial"/>
              </a:rPr>
              <a:t>9021,</a:t>
            </a:r>
            <a:r>
              <a:rPr lang="en-US" sz="1600" spc="15" dirty="0">
                <a:cs typeface="Arial"/>
              </a:rPr>
              <a:t> </a:t>
            </a:r>
            <a:r>
              <a:rPr lang="en-US" sz="1400" dirty="0">
                <a:cs typeface="Arial"/>
                <a:hlinkClick r:id="rId4"/>
              </a:rPr>
              <a:t>dk799</a:t>
            </a:r>
            <a:r>
              <a:rPr lang="en-US" sz="1600" dirty="0">
                <a:cs typeface="Arial"/>
                <a:hlinkClick r:id="rId4"/>
              </a:rPr>
              <a:t>@cornell.edu),</a:t>
            </a:r>
            <a:r>
              <a:rPr lang="en-US" sz="1600" spc="20" dirty="0">
                <a:cs typeface="Arial"/>
              </a:rPr>
              <a:t> </a:t>
            </a:r>
            <a:r>
              <a:rPr lang="en-US" sz="1600" dirty="0">
                <a:cs typeface="Arial"/>
              </a:rPr>
              <a:t>Facility </a:t>
            </a:r>
            <a:r>
              <a:rPr lang="en-US" sz="1600" spc="-10" dirty="0">
                <a:cs typeface="Arial"/>
              </a:rPr>
              <a:t>Manager</a:t>
            </a:r>
            <a:br>
              <a:rPr lang="en-US" sz="1600" spc="-10" dirty="0">
                <a:cs typeface="Arial"/>
              </a:rPr>
            </a:br>
            <a:r>
              <a:rPr lang="en-US" sz="1600" b="1" i="1" dirty="0">
                <a:cs typeface="Arial"/>
              </a:rPr>
              <a:t>Alicia Tripp</a:t>
            </a:r>
            <a:r>
              <a:rPr lang="en-US" sz="1600" b="1" i="1" spc="5" dirty="0">
                <a:cs typeface="Arial"/>
              </a:rPr>
              <a:t> </a:t>
            </a:r>
            <a:r>
              <a:rPr lang="en-US" sz="1600" spc="-10" dirty="0">
                <a:cs typeface="Arial"/>
              </a:rPr>
              <a:t>(5-</a:t>
            </a:r>
            <a:r>
              <a:rPr lang="en-US" sz="1600" dirty="0">
                <a:cs typeface="Arial"/>
              </a:rPr>
              <a:t>3608,</a:t>
            </a:r>
            <a:r>
              <a:rPr lang="en-US" sz="1600" spc="25" dirty="0">
                <a:cs typeface="Arial"/>
              </a:rPr>
              <a:t> </a:t>
            </a:r>
            <a:r>
              <a:rPr lang="en-US" sz="1600" dirty="0">
                <a:cs typeface="Arial"/>
                <a:hlinkClick r:id="rId5"/>
              </a:rPr>
              <a:t>amt342@cornell.edu),</a:t>
            </a:r>
            <a:r>
              <a:rPr lang="en-US" sz="1600" spc="20" dirty="0">
                <a:cs typeface="Arial"/>
              </a:rPr>
              <a:t> </a:t>
            </a:r>
            <a:r>
              <a:rPr lang="en-US" sz="1600" dirty="0">
                <a:cs typeface="Arial"/>
              </a:rPr>
              <a:t>Research</a:t>
            </a:r>
            <a:r>
              <a:rPr lang="en-US" sz="1600" spc="5" dirty="0">
                <a:cs typeface="Arial"/>
              </a:rPr>
              <a:t> </a:t>
            </a:r>
            <a:r>
              <a:rPr lang="en-US" sz="1600" spc="-10" dirty="0">
                <a:cs typeface="Arial"/>
              </a:rPr>
              <a:t>Associate</a:t>
            </a:r>
            <a:br>
              <a:rPr lang="en-US" sz="1600" spc="-10" dirty="0">
                <a:cs typeface="Arial"/>
              </a:rPr>
            </a:br>
            <a:r>
              <a:rPr lang="en-US" sz="1600" b="1" i="1" dirty="0">
                <a:cs typeface="Arial"/>
              </a:rPr>
              <a:t>Keane</a:t>
            </a:r>
            <a:r>
              <a:rPr lang="en-US" sz="1600" b="1" i="1" spc="15" dirty="0">
                <a:cs typeface="Arial"/>
              </a:rPr>
              <a:t> </a:t>
            </a:r>
            <a:r>
              <a:rPr lang="en-US" sz="1600" b="1" i="1" dirty="0">
                <a:cs typeface="Arial"/>
              </a:rPr>
              <a:t>Leitch</a:t>
            </a:r>
            <a:r>
              <a:rPr lang="en-US" sz="1600" b="1" i="1" spc="-20" dirty="0">
                <a:cs typeface="Arial"/>
              </a:rPr>
              <a:t> </a:t>
            </a:r>
            <a:r>
              <a:rPr lang="en-US" sz="1600" spc="-10" dirty="0">
                <a:cs typeface="Arial"/>
              </a:rPr>
              <a:t>(5-</a:t>
            </a:r>
            <a:r>
              <a:rPr lang="en-US" sz="1600" dirty="0">
                <a:cs typeface="Arial"/>
              </a:rPr>
              <a:t>8773,</a:t>
            </a:r>
            <a:r>
              <a:rPr lang="en-US" sz="1600" spc="40" dirty="0">
                <a:cs typeface="Arial"/>
              </a:rPr>
              <a:t> </a:t>
            </a:r>
            <a:r>
              <a:rPr lang="en-US" sz="1600" spc="-10" dirty="0">
                <a:cs typeface="Arial"/>
                <a:hlinkClick r:id="rId6"/>
              </a:rPr>
              <a:t>kjl44@cornell.edu),</a:t>
            </a:r>
            <a:r>
              <a:rPr lang="en-US" sz="1600" spc="-10" dirty="0">
                <a:cs typeface="Arial"/>
              </a:rPr>
              <a:t> </a:t>
            </a:r>
            <a:r>
              <a:rPr lang="en-US" sz="1600" dirty="0">
                <a:cs typeface="Arial"/>
              </a:rPr>
              <a:t>Physical</a:t>
            </a:r>
            <a:r>
              <a:rPr lang="en-US" sz="1600" spc="10" dirty="0">
                <a:cs typeface="Arial"/>
              </a:rPr>
              <a:t> </a:t>
            </a:r>
            <a:r>
              <a:rPr lang="en-US" sz="1600" dirty="0">
                <a:cs typeface="Arial"/>
              </a:rPr>
              <a:t>Sciences</a:t>
            </a:r>
            <a:r>
              <a:rPr lang="en-US" sz="1600" spc="-10" dirty="0">
                <a:cs typeface="Arial"/>
              </a:rPr>
              <a:t> Complex </a:t>
            </a:r>
            <a:r>
              <a:rPr lang="en-US" sz="1600" dirty="0">
                <a:cs typeface="Arial"/>
              </a:rPr>
              <a:t>Safety</a:t>
            </a:r>
            <a:r>
              <a:rPr lang="en-US" sz="1600" spc="-5" dirty="0">
                <a:cs typeface="Arial"/>
              </a:rPr>
              <a:t> </a:t>
            </a:r>
            <a:r>
              <a:rPr lang="en-US" sz="1600" spc="-10" dirty="0">
                <a:cs typeface="Arial"/>
              </a:rPr>
              <a:t>Officer</a:t>
            </a:r>
            <a:br>
              <a:rPr lang="en-US" sz="1600" spc="-10" dirty="0">
                <a:cs typeface="Arial"/>
              </a:rPr>
            </a:br>
            <a:r>
              <a:rPr lang="en-US" sz="1600" b="1" i="1" dirty="0">
                <a:cs typeface="Arial"/>
              </a:rPr>
              <a:t>Adam</a:t>
            </a:r>
            <a:r>
              <a:rPr lang="en-US" sz="1600" b="1" i="1" spc="-30" dirty="0">
                <a:cs typeface="Arial"/>
              </a:rPr>
              <a:t> </a:t>
            </a:r>
            <a:r>
              <a:rPr lang="en-US" sz="1600" b="1" i="1" dirty="0">
                <a:cs typeface="Arial"/>
              </a:rPr>
              <a:t>Lalonde </a:t>
            </a:r>
            <a:r>
              <a:rPr lang="en-US" sz="1600" spc="-10" dirty="0">
                <a:cs typeface="Arial"/>
              </a:rPr>
              <a:t>(5-</a:t>
            </a:r>
            <a:r>
              <a:rPr lang="en-US" sz="1600" dirty="0">
                <a:cs typeface="Arial"/>
              </a:rPr>
              <a:t>7309,</a:t>
            </a:r>
            <a:r>
              <a:rPr lang="en-US" sz="1600" spc="20" dirty="0">
                <a:cs typeface="Arial"/>
              </a:rPr>
              <a:t> </a:t>
            </a:r>
            <a:r>
              <a:rPr lang="en-US" sz="1600" dirty="0">
                <a:cs typeface="Arial"/>
                <a:hlinkClick r:id="rId7"/>
              </a:rPr>
              <a:t>al268@cornell.edu),</a:t>
            </a:r>
            <a:r>
              <a:rPr lang="en-US" sz="1600" spc="20" dirty="0">
                <a:cs typeface="Arial"/>
              </a:rPr>
              <a:t> </a:t>
            </a:r>
            <a:r>
              <a:rPr lang="en-US" sz="1600" dirty="0">
                <a:cs typeface="Arial"/>
              </a:rPr>
              <a:t>S.</a:t>
            </a:r>
            <a:r>
              <a:rPr lang="en-US" sz="1600" spc="-120" dirty="0">
                <a:cs typeface="Arial"/>
              </a:rPr>
              <a:t> </a:t>
            </a:r>
            <a:r>
              <a:rPr lang="en-US" sz="1600" spc="-50" dirty="0">
                <a:cs typeface="Arial"/>
              </a:rPr>
              <a:t>T.</a:t>
            </a:r>
            <a:r>
              <a:rPr lang="en-US" sz="1600" spc="15" dirty="0">
                <a:cs typeface="Arial"/>
              </a:rPr>
              <a:t> </a:t>
            </a:r>
            <a:r>
              <a:rPr lang="en-US" sz="1600" dirty="0">
                <a:cs typeface="Arial"/>
              </a:rPr>
              <a:t>Olin</a:t>
            </a:r>
            <a:r>
              <a:rPr lang="en-US" sz="1600" spc="-5" dirty="0">
                <a:cs typeface="Arial"/>
              </a:rPr>
              <a:t> </a:t>
            </a:r>
            <a:r>
              <a:rPr lang="en-US" sz="1600" dirty="0">
                <a:cs typeface="Arial"/>
              </a:rPr>
              <a:t>Laboratory</a:t>
            </a:r>
            <a:r>
              <a:rPr lang="en-US" sz="1600" spc="5" dirty="0">
                <a:cs typeface="Arial"/>
              </a:rPr>
              <a:t> </a:t>
            </a:r>
            <a:r>
              <a:rPr lang="en-US" sz="1600" spc="-10" dirty="0">
                <a:cs typeface="Arial"/>
              </a:rPr>
              <a:t>Building Coordinator</a:t>
            </a:r>
            <a:endParaRPr lang="en-US" sz="1600" dirty="0">
              <a:cs typeface="Arial"/>
            </a:endParaRPr>
          </a:p>
        </p:txBody>
      </p:sp>
    </p:spTree>
    <p:extLst>
      <p:ext uri="{BB962C8B-B14F-4D97-AF65-F5344CB8AC3E}">
        <p14:creationId xmlns:p14="http://schemas.microsoft.com/office/powerpoint/2010/main" val="30613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AB7153-7392-AC35-4339-7CB87B66F988}"/>
            </a:ext>
          </a:extLst>
        </p:cNvPr>
        <p:cNvGrpSpPr/>
        <p:nvPr/>
      </p:nvGrpSpPr>
      <p:grpSpPr>
        <a:xfrm>
          <a:off x="0" y="0"/>
          <a:ext cx="0" cy="0"/>
          <a:chOff x="0" y="0"/>
          <a:chExt cx="0" cy="0"/>
        </a:xfrm>
      </p:grpSpPr>
      <p:sp>
        <p:nvSpPr>
          <p:cNvPr id="62" name="TextBox 61">
            <a:extLst>
              <a:ext uri="{FF2B5EF4-FFF2-40B4-BE49-F238E27FC236}">
                <a16:creationId xmlns:a16="http://schemas.microsoft.com/office/drawing/2014/main" id="{0EC08858-6160-F2C7-0B3F-B25EF2F93A74}"/>
              </a:ext>
            </a:extLst>
          </p:cNvPr>
          <p:cNvSpPr txBox="1"/>
          <p:nvPr/>
        </p:nvSpPr>
        <p:spPr>
          <a:xfrm>
            <a:off x="5122325" y="681905"/>
            <a:ext cx="194735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buNone/>
            </a:pPr>
            <a:r>
              <a:rPr lang="en-US" sz="2000" b="1" dirty="0">
                <a:solidFill>
                  <a:schemeClr val="tx1"/>
                </a:solidFill>
                <a:latin typeface="Calibri" panose="020F0502020204030204" pitchFamily="34" charset="0"/>
                <a:cs typeface="Calibri" panose="020F0502020204030204" pitchFamily="34" charset="0"/>
              </a:rPr>
              <a:t>Emergency Exits</a:t>
            </a:r>
            <a:endParaRPr lang="en-US" sz="1600" dirty="0">
              <a:latin typeface="Calibri" panose="020F0502020204030204" pitchFamily="34" charset="0"/>
              <a:cs typeface="Calibri" panose="020F0502020204030204" pitchFamily="34" charset="0"/>
            </a:endParaRPr>
          </a:p>
        </p:txBody>
      </p:sp>
      <p:grpSp>
        <p:nvGrpSpPr>
          <p:cNvPr id="64" name="object 4">
            <a:extLst>
              <a:ext uri="{FF2B5EF4-FFF2-40B4-BE49-F238E27FC236}">
                <a16:creationId xmlns:a16="http://schemas.microsoft.com/office/drawing/2014/main" id="{2DFF36A8-99C0-836E-960E-D3D03A778A32}"/>
              </a:ext>
            </a:extLst>
          </p:cNvPr>
          <p:cNvGrpSpPr/>
          <p:nvPr/>
        </p:nvGrpSpPr>
        <p:grpSpPr>
          <a:xfrm>
            <a:off x="1481477" y="1264089"/>
            <a:ext cx="3653367" cy="5342467"/>
            <a:chOff x="258233" y="2040466"/>
            <a:chExt cx="3653367" cy="5342467"/>
          </a:xfrm>
        </p:grpSpPr>
        <p:pic>
          <p:nvPicPr>
            <p:cNvPr id="71" name="object 6">
              <a:extLst>
                <a:ext uri="{FF2B5EF4-FFF2-40B4-BE49-F238E27FC236}">
                  <a16:creationId xmlns:a16="http://schemas.microsoft.com/office/drawing/2014/main" id="{1C98D12E-E7AE-F020-EE95-B7A8E31092F6}"/>
                </a:ext>
              </a:extLst>
            </p:cNvPr>
            <p:cNvPicPr/>
            <p:nvPr/>
          </p:nvPicPr>
          <p:blipFill>
            <a:blip r:embed="rId3" cstate="print"/>
            <a:stretch>
              <a:fillRect/>
            </a:stretch>
          </p:blipFill>
          <p:spPr>
            <a:xfrm>
              <a:off x="258233" y="2040466"/>
              <a:ext cx="3653367" cy="5342467"/>
            </a:xfrm>
            <a:prstGeom prst="rect">
              <a:avLst/>
            </a:prstGeom>
          </p:spPr>
        </p:pic>
        <p:pic>
          <p:nvPicPr>
            <p:cNvPr id="72" name="object 7">
              <a:extLst>
                <a:ext uri="{FF2B5EF4-FFF2-40B4-BE49-F238E27FC236}">
                  <a16:creationId xmlns:a16="http://schemas.microsoft.com/office/drawing/2014/main" id="{478BB64F-D277-3C75-1346-1E38C31A5B82}"/>
                </a:ext>
              </a:extLst>
            </p:cNvPr>
            <p:cNvPicPr/>
            <p:nvPr/>
          </p:nvPicPr>
          <p:blipFill>
            <a:blip r:embed="rId4" cstate="print"/>
            <a:stretch>
              <a:fillRect/>
            </a:stretch>
          </p:blipFill>
          <p:spPr>
            <a:xfrm>
              <a:off x="314960" y="2098040"/>
              <a:ext cx="3481857" cy="5169408"/>
            </a:xfrm>
            <a:prstGeom prst="rect">
              <a:avLst/>
            </a:prstGeom>
          </p:spPr>
        </p:pic>
        <p:sp>
          <p:nvSpPr>
            <p:cNvPr id="73" name="object 8">
              <a:extLst>
                <a:ext uri="{FF2B5EF4-FFF2-40B4-BE49-F238E27FC236}">
                  <a16:creationId xmlns:a16="http://schemas.microsoft.com/office/drawing/2014/main" id="{90446A03-E2A4-1953-57E2-F6F5E9E72882}"/>
                </a:ext>
              </a:extLst>
            </p:cNvPr>
            <p:cNvSpPr/>
            <p:nvPr/>
          </p:nvSpPr>
          <p:spPr>
            <a:xfrm>
              <a:off x="301411" y="2084491"/>
              <a:ext cx="3509645" cy="5197475"/>
            </a:xfrm>
            <a:custGeom>
              <a:avLst/>
              <a:gdLst/>
              <a:ahLst/>
              <a:cxnLst/>
              <a:rect l="l" t="t" r="r" b="b"/>
              <a:pathLst>
                <a:path w="3509645" h="5197475">
                  <a:moveTo>
                    <a:pt x="0" y="0"/>
                  </a:moveTo>
                  <a:lnTo>
                    <a:pt x="3509392" y="0"/>
                  </a:lnTo>
                  <a:lnTo>
                    <a:pt x="3509392" y="5197150"/>
                  </a:lnTo>
                  <a:lnTo>
                    <a:pt x="0" y="5197150"/>
                  </a:lnTo>
                  <a:lnTo>
                    <a:pt x="0" y="0"/>
                  </a:lnTo>
                  <a:close/>
                </a:path>
              </a:pathLst>
            </a:custGeom>
            <a:ln w="27096">
              <a:solidFill>
                <a:srgbClr val="7030A0"/>
              </a:solidFill>
            </a:ln>
          </p:spPr>
          <p:txBody>
            <a:bodyPr wrap="square" lIns="0" tIns="0" rIns="0" bIns="0" rtlCol="0"/>
            <a:lstStyle/>
            <a:p>
              <a:endParaRPr/>
            </a:p>
          </p:txBody>
        </p:sp>
      </p:grpSp>
      <p:sp>
        <p:nvSpPr>
          <p:cNvPr id="65" name="object 9">
            <a:extLst>
              <a:ext uri="{FF2B5EF4-FFF2-40B4-BE49-F238E27FC236}">
                <a16:creationId xmlns:a16="http://schemas.microsoft.com/office/drawing/2014/main" id="{57BBD1A5-9F7E-1D84-3AC8-BF1E8FC05771}"/>
              </a:ext>
            </a:extLst>
          </p:cNvPr>
          <p:cNvSpPr txBox="1"/>
          <p:nvPr/>
        </p:nvSpPr>
        <p:spPr>
          <a:xfrm>
            <a:off x="5199359" y="2463395"/>
            <a:ext cx="5511165" cy="1122742"/>
          </a:xfrm>
          <a:prstGeom prst="rect">
            <a:avLst/>
          </a:prstGeom>
        </p:spPr>
        <p:txBody>
          <a:bodyPr vert="horz" wrap="square" lIns="0" tIns="14604" rIns="0" bIns="0" rtlCol="0">
            <a:spAutoFit/>
          </a:bodyPr>
          <a:lstStyle/>
          <a:p>
            <a:pPr marL="12700" marR="5080">
              <a:lnSpc>
                <a:spcPct val="100000"/>
              </a:lnSpc>
              <a:spcBef>
                <a:spcPts val="114"/>
              </a:spcBef>
            </a:pPr>
            <a:r>
              <a:rPr dirty="0">
                <a:cs typeface="Arial" panose="020B0604020202020204" pitchFamily="34" charset="0"/>
              </a:rPr>
              <a:t>In</a:t>
            </a:r>
            <a:r>
              <a:rPr spc="305" dirty="0">
                <a:cs typeface="Arial" panose="020B0604020202020204" pitchFamily="34" charset="0"/>
              </a:rPr>
              <a:t> </a:t>
            </a:r>
            <a:r>
              <a:rPr dirty="0">
                <a:cs typeface="Arial" panose="020B0604020202020204" pitchFamily="34" charset="0"/>
              </a:rPr>
              <a:t>case</a:t>
            </a:r>
            <a:r>
              <a:rPr spc="320" dirty="0">
                <a:cs typeface="Arial" panose="020B0604020202020204" pitchFamily="34" charset="0"/>
              </a:rPr>
              <a:t> </a:t>
            </a:r>
            <a:r>
              <a:rPr dirty="0">
                <a:cs typeface="Arial" panose="020B0604020202020204" pitchFamily="34" charset="0"/>
              </a:rPr>
              <a:t>of</a:t>
            </a:r>
            <a:r>
              <a:rPr spc="310" dirty="0">
                <a:cs typeface="Arial" panose="020B0604020202020204" pitchFamily="34" charset="0"/>
              </a:rPr>
              <a:t> </a:t>
            </a:r>
            <a:r>
              <a:rPr dirty="0">
                <a:cs typeface="Arial" panose="020B0604020202020204" pitchFamily="34" charset="0"/>
              </a:rPr>
              <a:t>a</a:t>
            </a:r>
            <a:r>
              <a:rPr spc="320" dirty="0">
                <a:cs typeface="Arial" panose="020B0604020202020204" pitchFamily="34" charset="0"/>
              </a:rPr>
              <a:t> </a:t>
            </a:r>
            <a:r>
              <a:rPr dirty="0">
                <a:cs typeface="Arial" panose="020B0604020202020204" pitchFamily="34" charset="0"/>
              </a:rPr>
              <a:t>fire</a:t>
            </a:r>
            <a:r>
              <a:rPr spc="315" dirty="0">
                <a:cs typeface="Arial" panose="020B0604020202020204" pitchFamily="34" charset="0"/>
              </a:rPr>
              <a:t> </a:t>
            </a:r>
            <a:r>
              <a:rPr dirty="0">
                <a:cs typeface="Arial" panose="020B0604020202020204" pitchFamily="34" charset="0"/>
              </a:rPr>
              <a:t>or</a:t>
            </a:r>
            <a:r>
              <a:rPr spc="315" dirty="0">
                <a:cs typeface="Arial" panose="020B0604020202020204" pitchFamily="34" charset="0"/>
              </a:rPr>
              <a:t> </a:t>
            </a:r>
            <a:r>
              <a:rPr dirty="0">
                <a:cs typeface="Arial" panose="020B0604020202020204" pitchFamily="34" charset="0"/>
              </a:rPr>
              <a:t>other</a:t>
            </a:r>
            <a:r>
              <a:rPr spc="315" dirty="0">
                <a:cs typeface="Arial" panose="020B0604020202020204" pitchFamily="34" charset="0"/>
              </a:rPr>
              <a:t> </a:t>
            </a:r>
            <a:r>
              <a:rPr spc="-10" dirty="0">
                <a:cs typeface="Arial" panose="020B0604020202020204" pitchFamily="34" charset="0"/>
              </a:rPr>
              <a:t>emergency, </a:t>
            </a:r>
            <a:r>
              <a:rPr dirty="0">
                <a:cs typeface="Arial" panose="020B0604020202020204" pitchFamily="34" charset="0"/>
              </a:rPr>
              <a:t>indicated</a:t>
            </a:r>
            <a:r>
              <a:rPr spc="345" dirty="0">
                <a:cs typeface="Arial" panose="020B0604020202020204" pitchFamily="34" charset="0"/>
              </a:rPr>
              <a:t> </a:t>
            </a:r>
            <a:r>
              <a:rPr dirty="0">
                <a:cs typeface="Arial" panose="020B0604020202020204" pitchFamily="34" charset="0"/>
              </a:rPr>
              <a:t>by</a:t>
            </a:r>
            <a:r>
              <a:rPr lang="en-US" spc="355" dirty="0">
                <a:cs typeface="Arial" panose="020B0604020202020204" pitchFamily="34" charset="0"/>
              </a:rPr>
              <a:t> </a:t>
            </a:r>
            <a:r>
              <a:rPr dirty="0">
                <a:cs typeface="Arial" panose="020B0604020202020204" pitchFamily="34" charset="0"/>
              </a:rPr>
              <a:t>the</a:t>
            </a:r>
            <a:r>
              <a:rPr lang="en-US" spc="360" dirty="0">
                <a:cs typeface="Arial" panose="020B0604020202020204" pitchFamily="34" charset="0"/>
              </a:rPr>
              <a:t> </a:t>
            </a:r>
            <a:r>
              <a:rPr dirty="0">
                <a:cs typeface="Arial" panose="020B0604020202020204" pitchFamily="34" charset="0"/>
              </a:rPr>
              <a:t>sounding</a:t>
            </a:r>
            <a:r>
              <a:rPr lang="en-US" spc="355" dirty="0">
                <a:cs typeface="Arial" panose="020B0604020202020204" pitchFamily="34" charset="0"/>
              </a:rPr>
              <a:t> </a:t>
            </a:r>
            <a:r>
              <a:rPr dirty="0">
                <a:cs typeface="Arial" panose="020B0604020202020204" pitchFamily="34" charset="0"/>
              </a:rPr>
              <a:t>of</a:t>
            </a:r>
            <a:r>
              <a:rPr lang="en-US" dirty="0">
                <a:cs typeface="Arial" panose="020B0604020202020204" pitchFamily="34" charset="0"/>
              </a:rPr>
              <a:t> </a:t>
            </a:r>
            <a:r>
              <a:rPr spc="-25" dirty="0">
                <a:cs typeface="Arial" panose="020B0604020202020204" pitchFamily="34" charset="0"/>
              </a:rPr>
              <a:t>the </a:t>
            </a:r>
            <a:r>
              <a:rPr dirty="0">
                <a:cs typeface="Arial" panose="020B0604020202020204" pitchFamily="34" charset="0"/>
              </a:rPr>
              <a:t>building</a:t>
            </a:r>
            <a:r>
              <a:rPr lang="en-US" spc="10" dirty="0">
                <a:cs typeface="Arial" panose="020B0604020202020204" pitchFamily="34" charset="0"/>
              </a:rPr>
              <a:t> </a:t>
            </a:r>
            <a:r>
              <a:rPr dirty="0">
                <a:cs typeface="Arial" panose="020B0604020202020204" pitchFamily="34" charset="0"/>
              </a:rPr>
              <a:t>alarm,</a:t>
            </a:r>
            <a:r>
              <a:rPr lang="en-US" spc="5" dirty="0">
                <a:cs typeface="Arial" panose="020B0604020202020204" pitchFamily="34" charset="0"/>
              </a:rPr>
              <a:t> </a:t>
            </a:r>
            <a:r>
              <a:rPr b="1" i="1" u="heavy" dirty="0">
                <a:uFill>
                  <a:solidFill>
                    <a:srgbClr val="000000"/>
                  </a:solidFill>
                </a:uFill>
                <a:cs typeface="Arial" panose="020B0604020202020204" pitchFamily="34" charset="0"/>
              </a:rPr>
              <a:t>you</a:t>
            </a:r>
            <a:r>
              <a:rPr lang="en-US" b="1" i="1" u="heavy" spc="5" dirty="0">
                <a:uFill>
                  <a:solidFill>
                    <a:srgbClr val="000000"/>
                  </a:solidFill>
                </a:uFill>
                <a:cs typeface="Arial" panose="020B0604020202020204" pitchFamily="34" charset="0"/>
              </a:rPr>
              <a:t> </a:t>
            </a:r>
            <a:r>
              <a:rPr b="1" i="1" u="heavy" dirty="0">
                <a:uFill>
                  <a:solidFill>
                    <a:srgbClr val="000000"/>
                  </a:solidFill>
                </a:uFill>
                <a:cs typeface="Arial" panose="020B0604020202020204" pitchFamily="34" charset="0"/>
              </a:rPr>
              <a:t>MUST</a:t>
            </a:r>
            <a:r>
              <a:rPr lang="en-US" b="1" i="1" u="heavy" spc="5" dirty="0">
                <a:uFill>
                  <a:solidFill>
                    <a:srgbClr val="000000"/>
                  </a:solidFill>
                </a:uFill>
                <a:cs typeface="Arial" panose="020B0604020202020204" pitchFamily="34" charset="0"/>
              </a:rPr>
              <a:t> </a:t>
            </a:r>
            <a:r>
              <a:rPr b="1" i="1" u="heavy" dirty="0">
                <a:uFill>
                  <a:solidFill>
                    <a:srgbClr val="000000"/>
                  </a:solidFill>
                </a:uFill>
                <a:cs typeface="Arial" panose="020B0604020202020204" pitchFamily="34" charset="0"/>
              </a:rPr>
              <a:t>exit</a:t>
            </a:r>
            <a:r>
              <a:rPr lang="en-US" b="1" i="1" u="heavy" spc="5" dirty="0">
                <a:uFill>
                  <a:solidFill>
                    <a:srgbClr val="000000"/>
                  </a:solidFill>
                </a:uFill>
                <a:cs typeface="Arial" panose="020B0604020202020204" pitchFamily="34" charset="0"/>
              </a:rPr>
              <a:t> </a:t>
            </a:r>
            <a:r>
              <a:rPr b="1" i="1" u="heavy" spc="-25" dirty="0">
                <a:uFill>
                  <a:solidFill>
                    <a:srgbClr val="000000"/>
                  </a:solidFill>
                </a:uFill>
                <a:cs typeface="Arial" panose="020B0604020202020204" pitchFamily="34" charset="0"/>
              </a:rPr>
              <a:t>the</a:t>
            </a:r>
            <a:r>
              <a:rPr b="1" i="1" u="none" spc="-25" dirty="0">
                <a:cs typeface="Arial" panose="020B0604020202020204" pitchFamily="34" charset="0"/>
              </a:rPr>
              <a:t> </a:t>
            </a:r>
            <a:r>
              <a:rPr b="1" i="1" u="heavy" dirty="0">
                <a:uFill>
                  <a:solidFill>
                    <a:srgbClr val="000000"/>
                  </a:solidFill>
                </a:uFill>
                <a:cs typeface="Arial" panose="020B0604020202020204" pitchFamily="34" charset="0"/>
              </a:rPr>
              <a:t>lab</a:t>
            </a:r>
            <a:r>
              <a:rPr lang="en-US" b="1" i="1" u="heavy" spc="-20" dirty="0">
                <a:uFill>
                  <a:solidFill>
                    <a:srgbClr val="000000"/>
                  </a:solidFill>
                </a:uFill>
                <a:cs typeface="Arial" panose="020B0604020202020204" pitchFamily="34" charset="0"/>
              </a:rPr>
              <a:t> </a:t>
            </a:r>
            <a:r>
              <a:rPr b="1" i="1" u="heavy" dirty="0">
                <a:uFill>
                  <a:solidFill>
                    <a:srgbClr val="000000"/>
                  </a:solidFill>
                </a:uFill>
                <a:cs typeface="Arial" panose="020B0604020202020204" pitchFamily="34" charset="0"/>
              </a:rPr>
              <a:t>and</a:t>
            </a:r>
            <a:r>
              <a:rPr lang="en-US" b="1" i="1" u="heavy" spc="-15" dirty="0">
                <a:uFill>
                  <a:solidFill>
                    <a:srgbClr val="000000"/>
                  </a:solidFill>
                </a:uFill>
                <a:cs typeface="Arial" panose="020B0604020202020204" pitchFamily="34" charset="0"/>
              </a:rPr>
              <a:t> </a:t>
            </a:r>
            <a:r>
              <a:rPr b="1" i="1" u="heavy" dirty="0">
                <a:uFill>
                  <a:solidFill>
                    <a:srgbClr val="000000"/>
                  </a:solidFill>
                </a:uFill>
                <a:cs typeface="Arial" panose="020B0604020202020204" pitchFamily="34" charset="0"/>
              </a:rPr>
              <a:t>the</a:t>
            </a:r>
            <a:r>
              <a:rPr lang="en-US" b="1" i="1" u="heavy" spc="-10" dirty="0">
                <a:uFill>
                  <a:solidFill>
                    <a:srgbClr val="000000"/>
                  </a:solidFill>
                </a:uFill>
                <a:cs typeface="Arial" panose="020B0604020202020204" pitchFamily="34" charset="0"/>
              </a:rPr>
              <a:t> </a:t>
            </a:r>
            <a:r>
              <a:rPr b="1" i="1" u="heavy" dirty="0">
                <a:uFill>
                  <a:solidFill>
                    <a:srgbClr val="000000"/>
                  </a:solidFill>
                </a:uFill>
                <a:cs typeface="Arial" panose="020B0604020202020204" pitchFamily="34" charset="0"/>
              </a:rPr>
              <a:t>building</a:t>
            </a:r>
            <a:r>
              <a:rPr lang="en-US" b="1" i="1" u="heavy" spc="-15" dirty="0">
                <a:uFill>
                  <a:solidFill>
                    <a:srgbClr val="000000"/>
                  </a:solidFill>
                </a:uFill>
                <a:cs typeface="Arial" panose="020B0604020202020204" pitchFamily="34" charset="0"/>
              </a:rPr>
              <a:t> </a:t>
            </a:r>
            <a:r>
              <a:rPr b="1" i="1" u="heavy" spc="-10" dirty="0">
                <a:uFill>
                  <a:solidFill>
                    <a:srgbClr val="000000"/>
                  </a:solidFill>
                </a:uFill>
                <a:cs typeface="Arial" panose="020B0604020202020204" pitchFamily="34" charset="0"/>
              </a:rPr>
              <a:t>immediately</a:t>
            </a:r>
            <a:r>
              <a:rPr u="none" spc="-10" dirty="0">
                <a:cs typeface="Arial" panose="020B0604020202020204" pitchFamily="34" charset="0"/>
              </a:rPr>
              <a:t>. </a:t>
            </a:r>
            <a:r>
              <a:rPr u="none" dirty="0">
                <a:cs typeface="Arial" panose="020B0604020202020204" pitchFamily="34" charset="0"/>
              </a:rPr>
              <a:t>Two</a:t>
            </a:r>
            <a:r>
              <a:rPr lang="en-US" u="none" spc="260" dirty="0">
                <a:cs typeface="Arial" panose="020B0604020202020204" pitchFamily="34" charset="0"/>
              </a:rPr>
              <a:t> </a:t>
            </a:r>
            <a:r>
              <a:rPr u="none" dirty="0">
                <a:cs typeface="Arial" panose="020B0604020202020204" pitchFamily="34" charset="0"/>
              </a:rPr>
              <a:t>potentially</a:t>
            </a:r>
            <a:r>
              <a:rPr lang="en-US" u="none" spc="260" dirty="0">
                <a:cs typeface="Arial" panose="020B0604020202020204" pitchFamily="34" charset="0"/>
              </a:rPr>
              <a:t> </a:t>
            </a:r>
            <a:r>
              <a:rPr u="none" dirty="0">
                <a:cs typeface="Arial" panose="020B0604020202020204" pitchFamily="34" charset="0"/>
              </a:rPr>
              <a:t>available</a:t>
            </a:r>
            <a:r>
              <a:rPr lang="en-US" u="none" spc="260" dirty="0">
                <a:cs typeface="Arial" panose="020B0604020202020204" pitchFamily="34" charset="0"/>
              </a:rPr>
              <a:t> </a:t>
            </a:r>
            <a:r>
              <a:rPr u="none" dirty="0">
                <a:cs typeface="Arial" panose="020B0604020202020204" pitchFamily="34" charset="0"/>
              </a:rPr>
              <a:t>exits</a:t>
            </a:r>
            <a:r>
              <a:rPr lang="en-US" u="none" spc="254" dirty="0">
                <a:cs typeface="Arial" panose="020B0604020202020204" pitchFamily="34" charset="0"/>
              </a:rPr>
              <a:t> </a:t>
            </a:r>
            <a:r>
              <a:rPr u="none" spc="-25" dirty="0">
                <a:cs typeface="Arial" panose="020B0604020202020204" pitchFamily="34" charset="0"/>
              </a:rPr>
              <a:t>are </a:t>
            </a:r>
            <a:r>
              <a:rPr u="none" dirty="0">
                <a:cs typeface="Arial" panose="020B0604020202020204" pitchFamily="34" charset="0"/>
              </a:rPr>
              <a:t>shown</a:t>
            </a:r>
            <a:r>
              <a:rPr u="none" spc="-10" dirty="0">
                <a:cs typeface="Arial" panose="020B0604020202020204" pitchFamily="34" charset="0"/>
              </a:rPr>
              <a:t> </a:t>
            </a:r>
            <a:r>
              <a:rPr u="none" dirty="0">
                <a:cs typeface="Arial" panose="020B0604020202020204" pitchFamily="34" charset="0"/>
              </a:rPr>
              <a:t>on</a:t>
            </a:r>
            <a:r>
              <a:rPr u="none" spc="-10" dirty="0">
                <a:cs typeface="Arial" panose="020B0604020202020204" pitchFamily="34" charset="0"/>
              </a:rPr>
              <a:t> </a:t>
            </a:r>
            <a:r>
              <a:rPr u="none" dirty="0">
                <a:cs typeface="Arial" panose="020B0604020202020204" pitchFamily="34" charset="0"/>
              </a:rPr>
              <a:t>the</a:t>
            </a:r>
            <a:r>
              <a:rPr u="none" spc="-5" dirty="0">
                <a:cs typeface="Arial" panose="020B0604020202020204" pitchFamily="34" charset="0"/>
              </a:rPr>
              <a:t> </a:t>
            </a:r>
            <a:r>
              <a:rPr u="none" dirty="0">
                <a:cs typeface="Arial" panose="020B0604020202020204" pitchFamily="34" charset="0"/>
              </a:rPr>
              <a:t>map</a:t>
            </a:r>
            <a:r>
              <a:rPr u="none" spc="-10" dirty="0">
                <a:cs typeface="Arial" panose="020B0604020202020204" pitchFamily="34" charset="0"/>
              </a:rPr>
              <a:t> </a:t>
            </a:r>
            <a:r>
              <a:rPr u="none" dirty="0">
                <a:cs typeface="Arial" panose="020B0604020202020204" pitchFamily="34" charset="0"/>
              </a:rPr>
              <a:t>to</a:t>
            </a:r>
            <a:r>
              <a:rPr u="none" spc="-5" dirty="0">
                <a:cs typeface="Arial" panose="020B0604020202020204" pitchFamily="34" charset="0"/>
              </a:rPr>
              <a:t> </a:t>
            </a:r>
            <a:r>
              <a:rPr u="none" dirty="0">
                <a:cs typeface="Arial" panose="020B0604020202020204" pitchFamily="34" charset="0"/>
              </a:rPr>
              <a:t>the</a:t>
            </a:r>
            <a:r>
              <a:rPr u="none" spc="-10" dirty="0">
                <a:cs typeface="Arial" panose="020B0604020202020204" pitchFamily="34" charset="0"/>
              </a:rPr>
              <a:t> left.</a:t>
            </a:r>
            <a:endParaRPr dirty="0">
              <a:cs typeface="Arial" panose="020B0604020202020204" pitchFamily="34" charset="0"/>
            </a:endParaRPr>
          </a:p>
        </p:txBody>
      </p:sp>
      <p:grpSp>
        <p:nvGrpSpPr>
          <p:cNvPr id="66" name="object 11">
            <a:extLst>
              <a:ext uri="{FF2B5EF4-FFF2-40B4-BE49-F238E27FC236}">
                <a16:creationId xmlns:a16="http://schemas.microsoft.com/office/drawing/2014/main" id="{6319BC09-6F3E-2A87-A59A-22B2C26D0DA9}"/>
              </a:ext>
            </a:extLst>
          </p:cNvPr>
          <p:cNvGrpSpPr/>
          <p:nvPr/>
        </p:nvGrpSpPr>
        <p:grpSpPr>
          <a:xfrm>
            <a:off x="5490444" y="1535023"/>
            <a:ext cx="639445" cy="605790"/>
            <a:chOff x="4267200" y="2311400"/>
            <a:chExt cx="639445" cy="605790"/>
          </a:xfrm>
        </p:grpSpPr>
        <p:pic>
          <p:nvPicPr>
            <p:cNvPr id="69" name="object 12">
              <a:extLst>
                <a:ext uri="{FF2B5EF4-FFF2-40B4-BE49-F238E27FC236}">
                  <a16:creationId xmlns:a16="http://schemas.microsoft.com/office/drawing/2014/main" id="{8F1BB995-EC4F-1161-4F9E-3B6CA937CAAB}"/>
                </a:ext>
              </a:extLst>
            </p:cNvPr>
            <p:cNvPicPr/>
            <p:nvPr/>
          </p:nvPicPr>
          <p:blipFill>
            <a:blip r:embed="rId5" cstate="print"/>
            <a:stretch>
              <a:fillRect/>
            </a:stretch>
          </p:blipFill>
          <p:spPr>
            <a:xfrm>
              <a:off x="4267200" y="2311400"/>
              <a:ext cx="639233" cy="605366"/>
            </a:xfrm>
            <a:prstGeom prst="rect">
              <a:avLst/>
            </a:prstGeom>
          </p:spPr>
        </p:pic>
        <p:sp>
          <p:nvSpPr>
            <p:cNvPr id="70" name="object 13">
              <a:extLst>
                <a:ext uri="{FF2B5EF4-FFF2-40B4-BE49-F238E27FC236}">
                  <a16:creationId xmlns:a16="http://schemas.microsoft.com/office/drawing/2014/main" id="{DF8BF9BC-6110-7F54-FA75-A7E152148F42}"/>
                </a:ext>
              </a:extLst>
            </p:cNvPr>
            <p:cNvSpPr/>
            <p:nvPr/>
          </p:nvSpPr>
          <p:spPr>
            <a:xfrm>
              <a:off x="4297680" y="2341873"/>
              <a:ext cx="519430" cy="487680"/>
            </a:xfrm>
            <a:custGeom>
              <a:avLst/>
              <a:gdLst/>
              <a:ahLst/>
              <a:cxnLst/>
              <a:rect l="l" t="t" r="r" b="b"/>
              <a:pathLst>
                <a:path w="519429" h="487680">
                  <a:moveTo>
                    <a:pt x="259676" y="0"/>
                  </a:moveTo>
                  <a:lnTo>
                    <a:pt x="198386" y="186283"/>
                  </a:lnTo>
                  <a:lnTo>
                    <a:pt x="0" y="186283"/>
                  </a:lnTo>
                  <a:lnTo>
                    <a:pt x="160489" y="301409"/>
                  </a:lnTo>
                  <a:lnTo>
                    <a:pt x="99187" y="487680"/>
                  </a:lnTo>
                  <a:lnTo>
                    <a:pt x="259676" y="372554"/>
                  </a:lnTo>
                  <a:lnTo>
                    <a:pt x="420179" y="487680"/>
                  </a:lnTo>
                  <a:lnTo>
                    <a:pt x="358876" y="301409"/>
                  </a:lnTo>
                  <a:lnTo>
                    <a:pt x="519366" y="186283"/>
                  </a:lnTo>
                  <a:lnTo>
                    <a:pt x="320979" y="186283"/>
                  </a:lnTo>
                  <a:lnTo>
                    <a:pt x="259676" y="0"/>
                  </a:lnTo>
                  <a:close/>
                </a:path>
              </a:pathLst>
            </a:custGeom>
            <a:solidFill>
              <a:srgbClr val="0000D4"/>
            </a:solidFill>
          </p:spPr>
          <p:txBody>
            <a:bodyPr wrap="square" lIns="0" tIns="0" rIns="0" bIns="0" rtlCol="0"/>
            <a:lstStyle/>
            <a:p>
              <a:endParaRPr/>
            </a:p>
          </p:txBody>
        </p:sp>
      </p:grpSp>
      <p:sp>
        <p:nvSpPr>
          <p:cNvPr id="68" name="object 15">
            <a:extLst>
              <a:ext uri="{FF2B5EF4-FFF2-40B4-BE49-F238E27FC236}">
                <a16:creationId xmlns:a16="http://schemas.microsoft.com/office/drawing/2014/main" id="{97904A5D-946E-6665-6982-8695C48C2D91}"/>
              </a:ext>
            </a:extLst>
          </p:cNvPr>
          <p:cNvSpPr txBox="1"/>
          <p:nvPr/>
        </p:nvSpPr>
        <p:spPr>
          <a:xfrm>
            <a:off x="6630015" y="1678589"/>
            <a:ext cx="3442335" cy="284480"/>
          </a:xfrm>
          <a:prstGeom prst="rect">
            <a:avLst/>
          </a:prstGeom>
        </p:spPr>
        <p:txBody>
          <a:bodyPr vert="horz" wrap="square" lIns="0" tIns="12700" rIns="0" bIns="0" rtlCol="0">
            <a:spAutoFit/>
          </a:bodyPr>
          <a:lstStyle/>
          <a:p>
            <a:pPr marL="12700">
              <a:lnSpc>
                <a:spcPct val="100000"/>
              </a:lnSpc>
              <a:spcBef>
                <a:spcPts val="100"/>
              </a:spcBef>
            </a:pPr>
            <a:r>
              <a:rPr sz="1700" b="1" i="1" dirty="0">
                <a:solidFill>
                  <a:srgbClr val="0000D4"/>
                </a:solidFill>
                <a:cs typeface="Arial" panose="020B0604020202020204" pitchFamily="34" charset="0"/>
              </a:rPr>
              <a:t>Polymer</a:t>
            </a:r>
            <a:r>
              <a:rPr sz="1700" b="1" i="1" spc="-75" dirty="0">
                <a:solidFill>
                  <a:srgbClr val="0000D4"/>
                </a:solidFill>
                <a:cs typeface="Arial" panose="020B0604020202020204" pitchFamily="34" charset="0"/>
              </a:rPr>
              <a:t> </a:t>
            </a:r>
            <a:r>
              <a:rPr sz="1700" b="1" i="1" dirty="0">
                <a:solidFill>
                  <a:srgbClr val="0000D4"/>
                </a:solidFill>
                <a:cs typeface="Arial" panose="020B0604020202020204" pitchFamily="34" charset="0"/>
              </a:rPr>
              <a:t>Characterization</a:t>
            </a:r>
            <a:r>
              <a:rPr sz="1700" b="1" i="1" spc="-80" dirty="0">
                <a:solidFill>
                  <a:srgbClr val="0000D4"/>
                </a:solidFill>
                <a:cs typeface="Arial" panose="020B0604020202020204" pitchFamily="34" charset="0"/>
              </a:rPr>
              <a:t> </a:t>
            </a:r>
            <a:r>
              <a:rPr sz="1700" b="1" i="1" spc="-10" dirty="0">
                <a:solidFill>
                  <a:srgbClr val="0000D4"/>
                </a:solidFill>
                <a:cs typeface="Arial" panose="020B0604020202020204" pitchFamily="34" charset="0"/>
              </a:rPr>
              <a:t>Facility</a:t>
            </a:r>
            <a:endParaRPr sz="1700" dirty="0">
              <a:cs typeface="Arial" panose="020B0604020202020204" pitchFamily="34" charset="0"/>
            </a:endParaRPr>
          </a:p>
        </p:txBody>
      </p:sp>
    </p:spTree>
    <p:extLst>
      <p:ext uri="{BB962C8B-B14F-4D97-AF65-F5344CB8AC3E}">
        <p14:creationId xmlns:p14="http://schemas.microsoft.com/office/powerpoint/2010/main" val="188181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44F7D5-5735-3F94-B11D-8B0146640A08}"/>
            </a:ext>
          </a:extLst>
        </p:cNvPr>
        <p:cNvGrpSpPr/>
        <p:nvPr/>
      </p:nvGrpSpPr>
      <p:grpSpPr>
        <a:xfrm>
          <a:off x="0" y="0"/>
          <a:ext cx="0" cy="0"/>
          <a:chOff x="0" y="0"/>
          <a:chExt cx="0" cy="0"/>
        </a:xfrm>
      </p:grpSpPr>
      <p:sp>
        <p:nvSpPr>
          <p:cNvPr id="25" name="object 32">
            <a:extLst>
              <a:ext uri="{FF2B5EF4-FFF2-40B4-BE49-F238E27FC236}">
                <a16:creationId xmlns:a16="http://schemas.microsoft.com/office/drawing/2014/main" id="{E0295332-1C5E-CA1A-3EC2-2AAE0048FA61}"/>
              </a:ext>
            </a:extLst>
          </p:cNvPr>
          <p:cNvSpPr txBox="1">
            <a:spLocks/>
          </p:cNvSpPr>
          <p:nvPr/>
        </p:nvSpPr>
        <p:spPr>
          <a:xfrm>
            <a:off x="5552080" y="2085975"/>
            <a:ext cx="6078220" cy="507189"/>
          </a:xfrm>
          <a:prstGeom prst="rect">
            <a:avLst/>
          </a:prstGeom>
        </p:spPr>
        <p:txBody>
          <a:bodyPr vert="horz" wrap="square" lIns="0" tIns="14604"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 marR="5080" indent="635" algn="just">
              <a:lnSpc>
                <a:spcPct val="100000"/>
              </a:lnSpc>
              <a:spcBef>
                <a:spcPts val="114"/>
              </a:spcBef>
            </a:pPr>
            <a:r>
              <a:rPr lang="en-US" sz="1600" dirty="0"/>
              <a:t>Lab</a:t>
            </a:r>
            <a:r>
              <a:rPr lang="en-US" sz="1600" spc="420" dirty="0"/>
              <a:t> </a:t>
            </a:r>
            <a:r>
              <a:rPr lang="en-US" sz="1600" dirty="0"/>
              <a:t>safety</a:t>
            </a:r>
            <a:r>
              <a:rPr lang="en-US" sz="1600" spc="434" dirty="0"/>
              <a:t> </a:t>
            </a:r>
            <a:r>
              <a:rPr lang="en-US" sz="1600" dirty="0"/>
              <a:t>equipment</a:t>
            </a:r>
            <a:r>
              <a:rPr lang="en-US" sz="1600" spc="434" dirty="0"/>
              <a:t> </a:t>
            </a:r>
            <a:r>
              <a:rPr lang="en-US" sz="1600" dirty="0"/>
              <a:t>and</a:t>
            </a:r>
            <a:r>
              <a:rPr lang="en-US" sz="1600" spc="425" dirty="0"/>
              <a:t> </a:t>
            </a:r>
            <a:r>
              <a:rPr lang="en-US" sz="1600" spc="-10" dirty="0"/>
              <a:t>emergency </a:t>
            </a:r>
            <a:r>
              <a:rPr lang="en-US" sz="1600" dirty="0"/>
              <a:t>action</a:t>
            </a:r>
            <a:r>
              <a:rPr lang="en-US" sz="1600" spc="380" dirty="0"/>
              <a:t> </a:t>
            </a:r>
            <a:r>
              <a:rPr lang="en-US" sz="1600" dirty="0"/>
              <a:t>devices</a:t>
            </a:r>
            <a:r>
              <a:rPr lang="en-US" sz="1600" spc="380" dirty="0"/>
              <a:t> </a:t>
            </a:r>
            <a:r>
              <a:rPr lang="en-US" sz="1600" dirty="0"/>
              <a:t>(emergency</a:t>
            </a:r>
            <a:r>
              <a:rPr lang="en-US" sz="1600" spc="385" dirty="0"/>
              <a:t> </a:t>
            </a:r>
            <a:r>
              <a:rPr lang="en-US" sz="1600" spc="-10" dirty="0"/>
              <a:t>phones, </a:t>
            </a:r>
            <a:r>
              <a:rPr lang="en-US" sz="1600" dirty="0"/>
              <a:t>building</a:t>
            </a:r>
            <a:r>
              <a:rPr lang="en-US" sz="1600" spc="110" dirty="0"/>
              <a:t> </a:t>
            </a:r>
            <a:r>
              <a:rPr lang="en-US" sz="1600" dirty="0"/>
              <a:t>alarm</a:t>
            </a:r>
            <a:r>
              <a:rPr lang="en-US" sz="1600" spc="120" dirty="0"/>
              <a:t> </a:t>
            </a:r>
            <a:r>
              <a:rPr lang="en-US" sz="1600" spc="-20" dirty="0"/>
              <a:t>pull-</a:t>
            </a:r>
            <a:r>
              <a:rPr lang="en-US" sz="1600" dirty="0"/>
              <a:t>box)</a:t>
            </a:r>
            <a:r>
              <a:rPr lang="en-US" sz="1600" spc="120" dirty="0"/>
              <a:t> </a:t>
            </a:r>
            <a:r>
              <a:rPr lang="en-US" sz="1600" dirty="0"/>
              <a:t>are</a:t>
            </a:r>
            <a:r>
              <a:rPr lang="en-US" sz="1600" spc="125" dirty="0"/>
              <a:t> </a:t>
            </a:r>
            <a:r>
              <a:rPr lang="en-US" sz="1600" dirty="0"/>
              <a:t>located</a:t>
            </a:r>
            <a:r>
              <a:rPr lang="en-US" sz="1600" spc="120" dirty="0"/>
              <a:t> </a:t>
            </a:r>
            <a:r>
              <a:rPr lang="en-US" sz="1600" spc="-25" dirty="0"/>
              <a:t>on </a:t>
            </a:r>
            <a:r>
              <a:rPr lang="en-US" sz="1600" dirty="0"/>
              <a:t>the</a:t>
            </a:r>
            <a:r>
              <a:rPr lang="en-US" sz="1600" spc="-20" dirty="0"/>
              <a:t> </a:t>
            </a:r>
            <a:r>
              <a:rPr lang="en-US" sz="1600" dirty="0"/>
              <a:t>map</a:t>
            </a:r>
            <a:r>
              <a:rPr lang="en-US" sz="1600" spc="-25" dirty="0"/>
              <a:t> </a:t>
            </a:r>
            <a:r>
              <a:rPr lang="en-US" sz="1600" dirty="0"/>
              <a:t>to</a:t>
            </a:r>
            <a:r>
              <a:rPr lang="en-US" sz="1600" spc="-25" dirty="0"/>
              <a:t> </a:t>
            </a:r>
            <a:r>
              <a:rPr lang="en-US" sz="1600" dirty="0"/>
              <a:t>the</a:t>
            </a:r>
            <a:r>
              <a:rPr lang="en-US" sz="1600" spc="-20" dirty="0"/>
              <a:t> left.</a:t>
            </a:r>
            <a:endParaRPr lang="en-US" sz="1600" dirty="0">
              <a:cs typeface="Arial"/>
            </a:endParaRPr>
          </a:p>
        </p:txBody>
      </p:sp>
      <p:sp>
        <p:nvSpPr>
          <p:cNvPr id="62" name="TextBox 61">
            <a:extLst>
              <a:ext uri="{FF2B5EF4-FFF2-40B4-BE49-F238E27FC236}">
                <a16:creationId xmlns:a16="http://schemas.microsoft.com/office/drawing/2014/main" id="{8D4337CB-B3D0-8948-4237-7F2BEFF0DAAC}"/>
              </a:ext>
            </a:extLst>
          </p:cNvPr>
          <p:cNvSpPr txBox="1"/>
          <p:nvPr/>
        </p:nvSpPr>
        <p:spPr>
          <a:xfrm>
            <a:off x="5552080" y="1352012"/>
            <a:ext cx="2581064"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buNone/>
            </a:pPr>
            <a:r>
              <a:rPr lang="en-US" sz="2000" b="1" dirty="0">
                <a:solidFill>
                  <a:schemeClr val="tx1"/>
                </a:solidFill>
                <a:latin typeface="Calibri" panose="020F0502020204030204" pitchFamily="34" charset="0"/>
                <a:cs typeface="Calibri" panose="020F0502020204030204" pitchFamily="34" charset="0"/>
              </a:rPr>
              <a:t>Emergency </a:t>
            </a:r>
            <a:r>
              <a:rPr lang="en-US" sz="2000" b="1" dirty="0">
                <a:latin typeface="Calibri" panose="020F0502020204030204" pitchFamily="34" charset="0"/>
                <a:cs typeface="Calibri" panose="020F0502020204030204" pitchFamily="34" charset="0"/>
              </a:rPr>
              <a:t>Equipment</a:t>
            </a:r>
            <a:endParaRPr lang="en-US" sz="1600" dirty="0">
              <a:latin typeface="Calibri" panose="020F0502020204030204" pitchFamily="34" charset="0"/>
              <a:cs typeface="Calibri" panose="020F0502020204030204" pitchFamily="34" charset="0"/>
            </a:endParaRPr>
          </a:p>
        </p:txBody>
      </p:sp>
      <p:grpSp>
        <p:nvGrpSpPr>
          <p:cNvPr id="64" name="object 4">
            <a:extLst>
              <a:ext uri="{FF2B5EF4-FFF2-40B4-BE49-F238E27FC236}">
                <a16:creationId xmlns:a16="http://schemas.microsoft.com/office/drawing/2014/main" id="{CB9BD278-BA71-78F4-5ED8-2B082BBECB1F}"/>
              </a:ext>
            </a:extLst>
          </p:cNvPr>
          <p:cNvGrpSpPr/>
          <p:nvPr/>
        </p:nvGrpSpPr>
        <p:grpSpPr>
          <a:xfrm>
            <a:off x="1481477" y="1264089"/>
            <a:ext cx="3653367" cy="5342467"/>
            <a:chOff x="258233" y="2040466"/>
            <a:chExt cx="3653367" cy="5342467"/>
          </a:xfrm>
        </p:grpSpPr>
        <p:pic>
          <p:nvPicPr>
            <p:cNvPr id="71" name="object 6">
              <a:extLst>
                <a:ext uri="{FF2B5EF4-FFF2-40B4-BE49-F238E27FC236}">
                  <a16:creationId xmlns:a16="http://schemas.microsoft.com/office/drawing/2014/main" id="{185E59D1-2767-EDA7-270B-96C7682DE2DC}"/>
                </a:ext>
              </a:extLst>
            </p:cNvPr>
            <p:cNvPicPr/>
            <p:nvPr/>
          </p:nvPicPr>
          <p:blipFill>
            <a:blip r:embed="rId3" cstate="print"/>
            <a:stretch>
              <a:fillRect/>
            </a:stretch>
          </p:blipFill>
          <p:spPr>
            <a:xfrm>
              <a:off x="258233" y="2040466"/>
              <a:ext cx="3653367" cy="5342467"/>
            </a:xfrm>
            <a:prstGeom prst="rect">
              <a:avLst/>
            </a:prstGeom>
          </p:spPr>
        </p:pic>
        <p:pic>
          <p:nvPicPr>
            <p:cNvPr id="72" name="object 7">
              <a:extLst>
                <a:ext uri="{FF2B5EF4-FFF2-40B4-BE49-F238E27FC236}">
                  <a16:creationId xmlns:a16="http://schemas.microsoft.com/office/drawing/2014/main" id="{D0A64D9F-876D-E1C9-2E73-A96E5C935F19}"/>
                </a:ext>
              </a:extLst>
            </p:cNvPr>
            <p:cNvPicPr/>
            <p:nvPr/>
          </p:nvPicPr>
          <p:blipFill>
            <a:blip r:embed="rId4" cstate="print"/>
            <a:stretch>
              <a:fillRect/>
            </a:stretch>
          </p:blipFill>
          <p:spPr>
            <a:xfrm>
              <a:off x="314960" y="2098040"/>
              <a:ext cx="3481857" cy="5169408"/>
            </a:xfrm>
            <a:prstGeom prst="rect">
              <a:avLst/>
            </a:prstGeom>
          </p:spPr>
        </p:pic>
        <p:sp>
          <p:nvSpPr>
            <p:cNvPr id="73" name="object 8">
              <a:extLst>
                <a:ext uri="{FF2B5EF4-FFF2-40B4-BE49-F238E27FC236}">
                  <a16:creationId xmlns:a16="http://schemas.microsoft.com/office/drawing/2014/main" id="{2716C297-A015-7A14-9DF3-B27A57240ECC}"/>
                </a:ext>
              </a:extLst>
            </p:cNvPr>
            <p:cNvSpPr/>
            <p:nvPr/>
          </p:nvSpPr>
          <p:spPr>
            <a:xfrm>
              <a:off x="301411" y="2084491"/>
              <a:ext cx="3509645" cy="5197475"/>
            </a:xfrm>
            <a:custGeom>
              <a:avLst/>
              <a:gdLst/>
              <a:ahLst/>
              <a:cxnLst/>
              <a:rect l="l" t="t" r="r" b="b"/>
              <a:pathLst>
                <a:path w="3509645" h="5197475">
                  <a:moveTo>
                    <a:pt x="0" y="0"/>
                  </a:moveTo>
                  <a:lnTo>
                    <a:pt x="3509392" y="0"/>
                  </a:lnTo>
                  <a:lnTo>
                    <a:pt x="3509392" y="5197150"/>
                  </a:lnTo>
                  <a:lnTo>
                    <a:pt x="0" y="5197150"/>
                  </a:lnTo>
                  <a:lnTo>
                    <a:pt x="0" y="0"/>
                  </a:lnTo>
                  <a:close/>
                </a:path>
              </a:pathLst>
            </a:custGeom>
            <a:ln w="27096">
              <a:solidFill>
                <a:srgbClr val="7030A0"/>
              </a:solidFill>
            </a:ln>
          </p:spPr>
          <p:txBody>
            <a:bodyPr wrap="square" lIns="0" tIns="0" rIns="0" bIns="0" rtlCol="0"/>
            <a:lstStyle/>
            <a:p>
              <a:endParaRPr/>
            </a:p>
          </p:txBody>
        </p:sp>
      </p:grpSp>
      <p:grpSp>
        <p:nvGrpSpPr>
          <p:cNvPr id="3" name="object 4">
            <a:extLst>
              <a:ext uri="{FF2B5EF4-FFF2-40B4-BE49-F238E27FC236}">
                <a16:creationId xmlns:a16="http://schemas.microsoft.com/office/drawing/2014/main" id="{D56E4389-CC5E-53C3-75EF-061558DC7206}"/>
              </a:ext>
            </a:extLst>
          </p:cNvPr>
          <p:cNvGrpSpPr/>
          <p:nvPr/>
        </p:nvGrpSpPr>
        <p:grpSpPr>
          <a:xfrm>
            <a:off x="5869152" y="3839633"/>
            <a:ext cx="525145" cy="605790"/>
            <a:chOff x="3818466" y="4749800"/>
            <a:chExt cx="525145" cy="605790"/>
          </a:xfrm>
        </p:grpSpPr>
        <p:pic>
          <p:nvPicPr>
            <p:cNvPr id="4" name="object 5">
              <a:extLst>
                <a:ext uri="{FF2B5EF4-FFF2-40B4-BE49-F238E27FC236}">
                  <a16:creationId xmlns:a16="http://schemas.microsoft.com/office/drawing/2014/main" id="{7577C458-44DC-CCC6-9214-C8CE823C0917}"/>
                </a:ext>
              </a:extLst>
            </p:cNvPr>
            <p:cNvPicPr/>
            <p:nvPr/>
          </p:nvPicPr>
          <p:blipFill>
            <a:blip r:embed="rId5" cstate="print"/>
            <a:stretch>
              <a:fillRect/>
            </a:stretch>
          </p:blipFill>
          <p:spPr>
            <a:xfrm>
              <a:off x="3818466" y="4749800"/>
              <a:ext cx="524933" cy="605366"/>
            </a:xfrm>
            <a:prstGeom prst="rect">
              <a:avLst/>
            </a:prstGeom>
          </p:spPr>
        </p:pic>
        <p:sp>
          <p:nvSpPr>
            <p:cNvPr id="5" name="object 6">
              <a:extLst>
                <a:ext uri="{FF2B5EF4-FFF2-40B4-BE49-F238E27FC236}">
                  <a16:creationId xmlns:a16="http://schemas.microsoft.com/office/drawing/2014/main" id="{721B3A0C-4530-A023-F99A-6115968DB116}"/>
                </a:ext>
              </a:extLst>
            </p:cNvPr>
            <p:cNvSpPr/>
            <p:nvPr/>
          </p:nvSpPr>
          <p:spPr>
            <a:xfrm>
              <a:off x="3850639" y="4780280"/>
              <a:ext cx="406400" cy="487680"/>
            </a:xfrm>
            <a:custGeom>
              <a:avLst/>
              <a:gdLst/>
              <a:ahLst/>
              <a:cxnLst/>
              <a:rect l="l" t="t" r="r" b="b"/>
              <a:pathLst>
                <a:path w="406400" h="487679">
                  <a:moveTo>
                    <a:pt x="203200" y="0"/>
                  </a:moveTo>
                  <a:lnTo>
                    <a:pt x="0" y="101600"/>
                  </a:lnTo>
                  <a:lnTo>
                    <a:pt x="0" y="386080"/>
                  </a:lnTo>
                  <a:lnTo>
                    <a:pt x="203200" y="487680"/>
                  </a:lnTo>
                  <a:lnTo>
                    <a:pt x="406400" y="386080"/>
                  </a:lnTo>
                  <a:lnTo>
                    <a:pt x="406400" y="101600"/>
                  </a:lnTo>
                  <a:lnTo>
                    <a:pt x="203200" y="0"/>
                  </a:lnTo>
                  <a:close/>
                </a:path>
              </a:pathLst>
            </a:custGeom>
            <a:solidFill>
              <a:srgbClr val="DAA600"/>
            </a:solidFill>
          </p:spPr>
          <p:txBody>
            <a:bodyPr wrap="square" lIns="0" tIns="0" rIns="0" bIns="0" rtlCol="0"/>
            <a:lstStyle/>
            <a:p>
              <a:endParaRPr/>
            </a:p>
          </p:txBody>
        </p:sp>
      </p:grpSp>
      <p:grpSp>
        <p:nvGrpSpPr>
          <p:cNvPr id="6" name="object 7">
            <a:extLst>
              <a:ext uri="{FF2B5EF4-FFF2-40B4-BE49-F238E27FC236}">
                <a16:creationId xmlns:a16="http://schemas.microsoft.com/office/drawing/2014/main" id="{A8D65B50-F369-517F-1CE6-68BD8AF652C1}"/>
              </a:ext>
            </a:extLst>
          </p:cNvPr>
          <p:cNvGrpSpPr/>
          <p:nvPr/>
        </p:nvGrpSpPr>
        <p:grpSpPr>
          <a:xfrm>
            <a:off x="5831052" y="4732866"/>
            <a:ext cx="605790" cy="605790"/>
            <a:chOff x="3780366" y="5643033"/>
            <a:chExt cx="605790" cy="605790"/>
          </a:xfrm>
        </p:grpSpPr>
        <p:pic>
          <p:nvPicPr>
            <p:cNvPr id="7" name="object 8">
              <a:extLst>
                <a:ext uri="{FF2B5EF4-FFF2-40B4-BE49-F238E27FC236}">
                  <a16:creationId xmlns:a16="http://schemas.microsoft.com/office/drawing/2014/main" id="{26D0BC2F-3129-202B-07C1-26F5AA06B2BB}"/>
                </a:ext>
              </a:extLst>
            </p:cNvPr>
            <p:cNvPicPr/>
            <p:nvPr/>
          </p:nvPicPr>
          <p:blipFill>
            <a:blip r:embed="rId6" cstate="print"/>
            <a:stretch>
              <a:fillRect/>
            </a:stretch>
          </p:blipFill>
          <p:spPr>
            <a:xfrm>
              <a:off x="3780366" y="5643033"/>
              <a:ext cx="605366" cy="605366"/>
            </a:xfrm>
            <a:prstGeom prst="rect">
              <a:avLst/>
            </a:prstGeom>
          </p:spPr>
        </p:pic>
        <p:sp>
          <p:nvSpPr>
            <p:cNvPr id="8" name="object 9">
              <a:extLst>
                <a:ext uri="{FF2B5EF4-FFF2-40B4-BE49-F238E27FC236}">
                  <a16:creationId xmlns:a16="http://schemas.microsoft.com/office/drawing/2014/main" id="{7A89296F-B305-E218-0CB0-5FD81862A2B7}"/>
                </a:ext>
              </a:extLst>
            </p:cNvPr>
            <p:cNvSpPr/>
            <p:nvPr/>
          </p:nvSpPr>
          <p:spPr>
            <a:xfrm>
              <a:off x="3809999" y="5674360"/>
              <a:ext cx="487680" cy="487680"/>
            </a:xfrm>
            <a:custGeom>
              <a:avLst/>
              <a:gdLst/>
              <a:ahLst/>
              <a:cxnLst/>
              <a:rect l="l" t="t" r="r" b="b"/>
              <a:pathLst>
                <a:path w="487679" h="487679">
                  <a:moveTo>
                    <a:pt x="243840" y="0"/>
                  </a:moveTo>
                  <a:lnTo>
                    <a:pt x="0" y="487679"/>
                  </a:lnTo>
                  <a:lnTo>
                    <a:pt x="487680" y="487679"/>
                  </a:lnTo>
                  <a:lnTo>
                    <a:pt x="243840" y="0"/>
                  </a:lnTo>
                  <a:close/>
                </a:path>
              </a:pathLst>
            </a:custGeom>
            <a:solidFill>
              <a:srgbClr val="1C9056"/>
            </a:solidFill>
          </p:spPr>
          <p:txBody>
            <a:bodyPr wrap="square" lIns="0" tIns="0" rIns="0" bIns="0" rtlCol="0"/>
            <a:lstStyle/>
            <a:p>
              <a:endParaRPr/>
            </a:p>
          </p:txBody>
        </p:sp>
      </p:grpSp>
      <p:grpSp>
        <p:nvGrpSpPr>
          <p:cNvPr id="9" name="object 10">
            <a:extLst>
              <a:ext uri="{FF2B5EF4-FFF2-40B4-BE49-F238E27FC236}">
                <a16:creationId xmlns:a16="http://schemas.microsoft.com/office/drawing/2014/main" id="{6F81BD03-A7C6-A3F7-4536-6176B2175927}"/>
              </a:ext>
            </a:extLst>
          </p:cNvPr>
          <p:cNvGrpSpPr/>
          <p:nvPr/>
        </p:nvGrpSpPr>
        <p:grpSpPr>
          <a:xfrm>
            <a:off x="5831052" y="5626099"/>
            <a:ext cx="605790" cy="609600"/>
            <a:chOff x="3780366" y="6536266"/>
            <a:chExt cx="605790" cy="609600"/>
          </a:xfrm>
        </p:grpSpPr>
        <p:pic>
          <p:nvPicPr>
            <p:cNvPr id="10" name="object 11">
              <a:extLst>
                <a:ext uri="{FF2B5EF4-FFF2-40B4-BE49-F238E27FC236}">
                  <a16:creationId xmlns:a16="http://schemas.microsoft.com/office/drawing/2014/main" id="{D158DA41-3202-82AE-261B-52E0AFE0CA27}"/>
                </a:ext>
              </a:extLst>
            </p:cNvPr>
            <p:cNvPicPr/>
            <p:nvPr/>
          </p:nvPicPr>
          <p:blipFill>
            <a:blip r:embed="rId7" cstate="print"/>
            <a:stretch>
              <a:fillRect/>
            </a:stretch>
          </p:blipFill>
          <p:spPr>
            <a:xfrm>
              <a:off x="3780366" y="6536266"/>
              <a:ext cx="605366" cy="609599"/>
            </a:xfrm>
            <a:prstGeom prst="rect">
              <a:avLst/>
            </a:prstGeom>
          </p:spPr>
        </p:pic>
        <p:sp>
          <p:nvSpPr>
            <p:cNvPr id="11" name="object 12">
              <a:extLst>
                <a:ext uri="{FF2B5EF4-FFF2-40B4-BE49-F238E27FC236}">
                  <a16:creationId xmlns:a16="http://schemas.microsoft.com/office/drawing/2014/main" id="{32A4AAE2-59FC-0B85-DC79-5036D3204284}"/>
                </a:ext>
              </a:extLst>
            </p:cNvPr>
            <p:cNvSpPr/>
            <p:nvPr/>
          </p:nvSpPr>
          <p:spPr>
            <a:xfrm>
              <a:off x="3809999" y="6568440"/>
              <a:ext cx="487680" cy="487680"/>
            </a:xfrm>
            <a:custGeom>
              <a:avLst/>
              <a:gdLst/>
              <a:ahLst/>
              <a:cxnLst/>
              <a:rect l="l" t="t" r="r" b="b"/>
              <a:pathLst>
                <a:path w="487679" h="487679">
                  <a:moveTo>
                    <a:pt x="487679" y="0"/>
                  </a:moveTo>
                  <a:lnTo>
                    <a:pt x="0" y="0"/>
                  </a:lnTo>
                  <a:lnTo>
                    <a:pt x="0" y="487679"/>
                  </a:lnTo>
                  <a:lnTo>
                    <a:pt x="487679" y="487679"/>
                  </a:lnTo>
                  <a:lnTo>
                    <a:pt x="487679" y="0"/>
                  </a:lnTo>
                  <a:close/>
                </a:path>
              </a:pathLst>
            </a:custGeom>
            <a:solidFill>
              <a:srgbClr val="FF0000"/>
            </a:solidFill>
          </p:spPr>
          <p:txBody>
            <a:bodyPr wrap="square" lIns="0" tIns="0" rIns="0" bIns="0" rtlCol="0"/>
            <a:lstStyle/>
            <a:p>
              <a:endParaRPr/>
            </a:p>
          </p:txBody>
        </p:sp>
      </p:grpSp>
      <p:grpSp>
        <p:nvGrpSpPr>
          <p:cNvPr id="21" name="object 23">
            <a:extLst>
              <a:ext uri="{FF2B5EF4-FFF2-40B4-BE49-F238E27FC236}">
                <a16:creationId xmlns:a16="http://schemas.microsoft.com/office/drawing/2014/main" id="{ADAA9BAE-F38C-FF1C-905A-2FC979A488B3}"/>
              </a:ext>
            </a:extLst>
          </p:cNvPr>
          <p:cNvGrpSpPr/>
          <p:nvPr/>
        </p:nvGrpSpPr>
        <p:grpSpPr>
          <a:xfrm>
            <a:off x="5814119" y="3026833"/>
            <a:ext cx="639445" cy="605790"/>
            <a:chOff x="3763433" y="3937000"/>
            <a:chExt cx="639445" cy="605790"/>
          </a:xfrm>
        </p:grpSpPr>
        <p:pic>
          <p:nvPicPr>
            <p:cNvPr id="22" name="object 24">
              <a:extLst>
                <a:ext uri="{FF2B5EF4-FFF2-40B4-BE49-F238E27FC236}">
                  <a16:creationId xmlns:a16="http://schemas.microsoft.com/office/drawing/2014/main" id="{FB980245-BBAF-5B46-22DC-220D777486A4}"/>
                </a:ext>
              </a:extLst>
            </p:cNvPr>
            <p:cNvPicPr/>
            <p:nvPr/>
          </p:nvPicPr>
          <p:blipFill>
            <a:blip r:embed="rId8" cstate="print"/>
            <a:stretch>
              <a:fillRect/>
            </a:stretch>
          </p:blipFill>
          <p:spPr>
            <a:xfrm>
              <a:off x="3763433" y="3937000"/>
              <a:ext cx="639233" cy="605366"/>
            </a:xfrm>
            <a:prstGeom prst="rect">
              <a:avLst/>
            </a:prstGeom>
          </p:spPr>
        </p:pic>
        <p:sp>
          <p:nvSpPr>
            <p:cNvPr id="23" name="object 25">
              <a:extLst>
                <a:ext uri="{FF2B5EF4-FFF2-40B4-BE49-F238E27FC236}">
                  <a16:creationId xmlns:a16="http://schemas.microsoft.com/office/drawing/2014/main" id="{F7BAA03B-22CB-1A3A-61E7-A1B344C8DB99}"/>
                </a:ext>
              </a:extLst>
            </p:cNvPr>
            <p:cNvSpPr/>
            <p:nvPr/>
          </p:nvSpPr>
          <p:spPr>
            <a:xfrm>
              <a:off x="3794158" y="3967473"/>
              <a:ext cx="519430" cy="487680"/>
            </a:xfrm>
            <a:custGeom>
              <a:avLst/>
              <a:gdLst/>
              <a:ahLst/>
              <a:cxnLst/>
              <a:rect l="l" t="t" r="r" b="b"/>
              <a:pathLst>
                <a:path w="519429" h="487679">
                  <a:moveTo>
                    <a:pt x="259676" y="0"/>
                  </a:moveTo>
                  <a:lnTo>
                    <a:pt x="198386" y="186283"/>
                  </a:lnTo>
                  <a:lnTo>
                    <a:pt x="0" y="186283"/>
                  </a:lnTo>
                  <a:lnTo>
                    <a:pt x="160489" y="301409"/>
                  </a:lnTo>
                  <a:lnTo>
                    <a:pt x="99187" y="487680"/>
                  </a:lnTo>
                  <a:lnTo>
                    <a:pt x="259676" y="372554"/>
                  </a:lnTo>
                  <a:lnTo>
                    <a:pt x="420179" y="487680"/>
                  </a:lnTo>
                  <a:lnTo>
                    <a:pt x="358876" y="301409"/>
                  </a:lnTo>
                  <a:lnTo>
                    <a:pt x="519366" y="186283"/>
                  </a:lnTo>
                  <a:lnTo>
                    <a:pt x="320979" y="186283"/>
                  </a:lnTo>
                  <a:lnTo>
                    <a:pt x="259676" y="0"/>
                  </a:lnTo>
                  <a:close/>
                </a:path>
              </a:pathLst>
            </a:custGeom>
            <a:solidFill>
              <a:srgbClr val="0000D4"/>
            </a:solidFill>
          </p:spPr>
          <p:txBody>
            <a:bodyPr wrap="square" lIns="0" tIns="0" rIns="0" bIns="0" rtlCol="0"/>
            <a:lstStyle/>
            <a:p>
              <a:endParaRPr/>
            </a:p>
          </p:txBody>
        </p:sp>
      </p:grpSp>
      <p:sp>
        <p:nvSpPr>
          <p:cNvPr id="27" name="TextBox 26">
            <a:extLst>
              <a:ext uri="{FF2B5EF4-FFF2-40B4-BE49-F238E27FC236}">
                <a16:creationId xmlns:a16="http://schemas.microsoft.com/office/drawing/2014/main" id="{EFB0611C-8871-A730-8336-E12283F648CB}"/>
              </a:ext>
            </a:extLst>
          </p:cNvPr>
          <p:cNvSpPr txBox="1"/>
          <p:nvPr/>
        </p:nvSpPr>
        <p:spPr>
          <a:xfrm>
            <a:off x="7132626" y="5707509"/>
            <a:ext cx="2181609" cy="369332"/>
          </a:xfrm>
          <a:prstGeom prst="rect">
            <a:avLst/>
          </a:prstGeom>
          <a:noFill/>
        </p:spPr>
        <p:txBody>
          <a:bodyPr wrap="square" rtlCol="0">
            <a:spAutoFit/>
          </a:bodyPr>
          <a:lstStyle/>
          <a:p>
            <a:r>
              <a:rPr lang="en-US" sz="1800" i="1" dirty="0">
                <a:solidFill>
                  <a:srgbClr val="FF0000"/>
                </a:solidFill>
                <a:cs typeface="Arial"/>
              </a:rPr>
              <a:t>Emergency</a:t>
            </a:r>
            <a:r>
              <a:rPr lang="en-US" sz="1800" i="1" spc="-95" dirty="0">
                <a:solidFill>
                  <a:srgbClr val="FF0000"/>
                </a:solidFill>
                <a:cs typeface="Arial"/>
              </a:rPr>
              <a:t> </a:t>
            </a:r>
            <a:r>
              <a:rPr lang="en-US" sz="1800" i="1" spc="-10" dirty="0">
                <a:solidFill>
                  <a:srgbClr val="FF0000"/>
                </a:solidFill>
                <a:cs typeface="Arial"/>
              </a:rPr>
              <a:t>Phone</a:t>
            </a:r>
            <a:endParaRPr lang="en-US" sz="1800" dirty="0">
              <a:cs typeface="Arial"/>
            </a:endParaRPr>
          </a:p>
        </p:txBody>
      </p:sp>
      <p:sp>
        <p:nvSpPr>
          <p:cNvPr id="28" name="TextBox 27">
            <a:extLst>
              <a:ext uri="{FF2B5EF4-FFF2-40B4-BE49-F238E27FC236}">
                <a16:creationId xmlns:a16="http://schemas.microsoft.com/office/drawing/2014/main" id="{340948CB-DEDA-B8A8-27B8-8DD84FC4A40A}"/>
              </a:ext>
            </a:extLst>
          </p:cNvPr>
          <p:cNvSpPr txBox="1"/>
          <p:nvPr/>
        </p:nvSpPr>
        <p:spPr>
          <a:xfrm>
            <a:off x="7177253" y="4848215"/>
            <a:ext cx="2181609" cy="369332"/>
          </a:xfrm>
          <a:prstGeom prst="rect">
            <a:avLst/>
          </a:prstGeom>
          <a:noFill/>
        </p:spPr>
        <p:txBody>
          <a:bodyPr wrap="square" rtlCol="0">
            <a:spAutoFit/>
          </a:bodyPr>
          <a:lstStyle/>
          <a:p>
            <a:r>
              <a:rPr lang="en-US" sz="1800" i="1" dirty="0">
                <a:solidFill>
                  <a:srgbClr val="1C9056"/>
                </a:solidFill>
                <a:cs typeface="Arial"/>
              </a:rPr>
              <a:t>Fire</a:t>
            </a:r>
            <a:r>
              <a:rPr lang="en-US" sz="1800" i="1" spc="-95" dirty="0">
                <a:solidFill>
                  <a:srgbClr val="1C9056"/>
                </a:solidFill>
                <a:cs typeface="Arial"/>
              </a:rPr>
              <a:t> </a:t>
            </a:r>
            <a:r>
              <a:rPr lang="en-US" sz="1800" i="1" dirty="0">
                <a:solidFill>
                  <a:srgbClr val="1C9056"/>
                </a:solidFill>
                <a:cs typeface="Arial"/>
              </a:rPr>
              <a:t>Alarm</a:t>
            </a:r>
            <a:r>
              <a:rPr lang="en-US" sz="1800" i="1" spc="-30" dirty="0">
                <a:solidFill>
                  <a:srgbClr val="1C9056"/>
                </a:solidFill>
                <a:cs typeface="Arial"/>
              </a:rPr>
              <a:t> </a:t>
            </a:r>
            <a:r>
              <a:rPr lang="en-US" sz="1800" i="1" dirty="0">
                <a:solidFill>
                  <a:srgbClr val="1C9056"/>
                </a:solidFill>
                <a:cs typeface="Arial"/>
              </a:rPr>
              <a:t>Pull</a:t>
            </a:r>
            <a:r>
              <a:rPr lang="en-US" sz="1800" i="1" spc="-25" dirty="0">
                <a:solidFill>
                  <a:srgbClr val="1C9056"/>
                </a:solidFill>
                <a:cs typeface="Arial"/>
              </a:rPr>
              <a:t> Box</a:t>
            </a:r>
            <a:endParaRPr lang="en-US" sz="1800" dirty="0">
              <a:cs typeface="Arial"/>
            </a:endParaRPr>
          </a:p>
        </p:txBody>
      </p:sp>
      <p:sp>
        <p:nvSpPr>
          <p:cNvPr id="29" name="TextBox 28">
            <a:extLst>
              <a:ext uri="{FF2B5EF4-FFF2-40B4-BE49-F238E27FC236}">
                <a16:creationId xmlns:a16="http://schemas.microsoft.com/office/drawing/2014/main" id="{6C55400A-2A98-5894-CBCA-44E812582161}"/>
              </a:ext>
            </a:extLst>
          </p:cNvPr>
          <p:cNvSpPr txBox="1"/>
          <p:nvPr/>
        </p:nvSpPr>
        <p:spPr>
          <a:xfrm>
            <a:off x="7177253" y="3841734"/>
            <a:ext cx="3899064" cy="646331"/>
          </a:xfrm>
          <a:prstGeom prst="rect">
            <a:avLst/>
          </a:prstGeom>
          <a:noFill/>
        </p:spPr>
        <p:txBody>
          <a:bodyPr wrap="square" rtlCol="0">
            <a:spAutoFit/>
          </a:bodyPr>
          <a:lstStyle/>
          <a:p>
            <a:r>
              <a:rPr lang="en-US" sz="1800" i="1" spc="-10" dirty="0">
                <a:solidFill>
                  <a:srgbClr val="DAA600"/>
                </a:solidFill>
                <a:cs typeface="Arial"/>
              </a:rPr>
              <a:t>Eye-</a:t>
            </a:r>
            <a:r>
              <a:rPr lang="en-US" sz="1800" i="1" dirty="0">
                <a:solidFill>
                  <a:srgbClr val="DAA600"/>
                </a:solidFill>
                <a:cs typeface="Arial"/>
              </a:rPr>
              <a:t>Wash,</a:t>
            </a:r>
            <a:r>
              <a:rPr lang="en-US" sz="1800" i="1" spc="-25" dirty="0">
                <a:solidFill>
                  <a:srgbClr val="DAA600"/>
                </a:solidFill>
                <a:cs typeface="Arial"/>
              </a:rPr>
              <a:t> </a:t>
            </a:r>
            <a:r>
              <a:rPr lang="en-US" sz="1800" i="1" dirty="0">
                <a:solidFill>
                  <a:srgbClr val="DAA600"/>
                </a:solidFill>
                <a:cs typeface="Arial"/>
              </a:rPr>
              <a:t>Safety</a:t>
            </a:r>
            <a:r>
              <a:rPr lang="en-US" sz="1800" i="1" spc="-25" dirty="0">
                <a:solidFill>
                  <a:srgbClr val="DAA600"/>
                </a:solidFill>
                <a:cs typeface="Arial"/>
              </a:rPr>
              <a:t> </a:t>
            </a:r>
            <a:r>
              <a:rPr lang="en-US" sz="1800" i="1" spc="-10" dirty="0">
                <a:solidFill>
                  <a:srgbClr val="DAA600"/>
                </a:solidFill>
                <a:cs typeface="Arial"/>
              </a:rPr>
              <a:t>Shower,</a:t>
            </a:r>
            <a:r>
              <a:rPr lang="en-US" sz="1800" i="1" spc="-25" dirty="0">
                <a:solidFill>
                  <a:srgbClr val="DAA600"/>
                </a:solidFill>
                <a:cs typeface="Arial"/>
              </a:rPr>
              <a:t> </a:t>
            </a:r>
            <a:r>
              <a:rPr lang="en-US" sz="1800" i="1" spc="-10" dirty="0">
                <a:solidFill>
                  <a:srgbClr val="DAA600"/>
                </a:solidFill>
                <a:cs typeface="Arial"/>
              </a:rPr>
              <a:t>First-</a:t>
            </a:r>
            <a:r>
              <a:rPr lang="en-US" sz="1800" i="1" spc="-25" dirty="0">
                <a:solidFill>
                  <a:srgbClr val="DAA600"/>
                </a:solidFill>
                <a:cs typeface="Arial"/>
              </a:rPr>
              <a:t>Aid </a:t>
            </a:r>
            <a:r>
              <a:rPr lang="en-US" sz="1800" i="1" dirty="0">
                <a:solidFill>
                  <a:srgbClr val="DAA600"/>
                </a:solidFill>
                <a:cs typeface="Arial"/>
              </a:rPr>
              <a:t>Kit,</a:t>
            </a:r>
            <a:r>
              <a:rPr lang="en-US" sz="1800" i="1" spc="-10" dirty="0">
                <a:solidFill>
                  <a:srgbClr val="DAA600"/>
                </a:solidFill>
                <a:cs typeface="Arial"/>
              </a:rPr>
              <a:t> </a:t>
            </a:r>
            <a:r>
              <a:rPr lang="en-US" sz="1800" i="1" dirty="0">
                <a:solidFill>
                  <a:srgbClr val="DAA600"/>
                </a:solidFill>
                <a:cs typeface="Arial"/>
              </a:rPr>
              <a:t>Fire</a:t>
            </a:r>
            <a:r>
              <a:rPr lang="en-US" sz="1800" i="1" spc="-15" dirty="0">
                <a:solidFill>
                  <a:srgbClr val="DAA600"/>
                </a:solidFill>
                <a:cs typeface="Arial"/>
              </a:rPr>
              <a:t> </a:t>
            </a:r>
            <a:r>
              <a:rPr lang="en-US" sz="1800" i="1" spc="-10" dirty="0">
                <a:solidFill>
                  <a:srgbClr val="DAA600"/>
                </a:solidFill>
                <a:cs typeface="Arial"/>
              </a:rPr>
              <a:t>Extinguisher, </a:t>
            </a:r>
            <a:r>
              <a:rPr lang="en-US" sz="1800" i="1" dirty="0">
                <a:solidFill>
                  <a:srgbClr val="DAA600"/>
                </a:solidFill>
                <a:cs typeface="Arial"/>
              </a:rPr>
              <a:t>Spill</a:t>
            </a:r>
            <a:r>
              <a:rPr lang="en-US" sz="1800" i="1" spc="-5" dirty="0">
                <a:solidFill>
                  <a:srgbClr val="DAA600"/>
                </a:solidFill>
                <a:cs typeface="Arial"/>
              </a:rPr>
              <a:t> </a:t>
            </a:r>
            <a:r>
              <a:rPr lang="en-US" sz="1800" i="1" spc="-25" dirty="0">
                <a:solidFill>
                  <a:srgbClr val="DAA600"/>
                </a:solidFill>
                <a:cs typeface="Arial"/>
              </a:rPr>
              <a:t>Kit</a:t>
            </a:r>
            <a:endParaRPr lang="en-US" sz="1800" dirty="0">
              <a:cs typeface="Arial"/>
            </a:endParaRPr>
          </a:p>
        </p:txBody>
      </p:sp>
      <p:sp>
        <p:nvSpPr>
          <p:cNvPr id="30" name="TextBox 29">
            <a:extLst>
              <a:ext uri="{FF2B5EF4-FFF2-40B4-BE49-F238E27FC236}">
                <a16:creationId xmlns:a16="http://schemas.microsoft.com/office/drawing/2014/main" id="{2FA8DE22-5F55-1B3A-24CB-1FD890EE9331}"/>
              </a:ext>
            </a:extLst>
          </p:cNvPr>
          <p:cNvSpPr txBox="1"/>
          <p:nvPr/>
        </p:nvSpPr>
        <p:spPr>
          <a:xfrm>
            <a:off x="7177253" y="3120604"/>
            <a:ext cx="3407358" cy="369332"/>
          </a:xfrm>
          <a:prstGeom prst="rect">
            <a:avLst/>
          </a:prstGeom>
          <a:noFill/>
        </p:spPr>
        <p:txBody>
          <a:bodyPr wrap="square" rtlCol="0">
            <a:spAutoFit/>
          </a:bodyPr>
          <a:lstStyle/>
          <a:p>
            <a:r>
              <a:rPr lang="en-US" sz="1800" i="1" dirty="0">
                <a:solidFill>
                  <a:srgbClr val="0000D4"/>
                </a:solidFill>
                <a:cs typeface="Arial"/>
              </a:rPr>
              <a:t>Polymer</a:t>
            </a:r>
            <a:r>
              <a:rPr lang="en-US" sz="1800" i="1" spc="-75" dirty="0">
                <a:solidFill>
                  <a:srgbClr val="0000D4"/>
                </a:solidFill>
                <a:cs typeface="Arial"/>
              </a:rPr>
              <a:t> </a:t>
            </a:r>
            <a:r>
              <a:rPr lang="en-US" sz="1800" i="1" dirty="0">
                <a:solidFill>
                  <a:srgbClr val="0000D4"/>
                </a:solidFill>
                <a:cs typeface="Arial"/>
              </a:rPr>
              <a:t>Characterization</a:t>
            </a:r>
            <a:r>
              <a:rPr lang="en-US" sz="1800" i="1" spc="-80" dirty="0">
                <a:solidFill>
                  <a:srgbClr val="0000D4"/>
                </a:solidFill>
                <a:cs typeface="Arial"/>
              </a:rPr>
              <a:t> </a:t>
            </a:r>
            <a:r>
              <a:rPr lang="en-US" sz="1800" i="1" spc="-10" dirty="0">
                <a:solidFill>
                  <a:srgbClr val="0000D4"/>
                </a:solidFill>
                <a:cs typeface="Arial"/>
              </a:rPr>
              <a:t>Facility</a:t>
            </a:r>
            <a:endParaRPr lang="en-US" sz="1800" dirty="0">
              <a:cs typeface="Arial"/>
            </a:endParaRPr>
          </a:p>
        </p:txBody>
      </p:sp>
    </p:spTree>
    <p:extLst>
      <p:ext uri="{BB962C8B-B14F-4D97-AF65-F5344CB8AC3E}">
        <p14:creationId xmlns:p14="http://schemas.microsoft.com/office/powerpoint/2010/main" val="331507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AB1871F-F94C-F3C0-3150-9BED6D7B19F7}"/>
            </a:ext>
          </a:extLst>
        </p:cNvPr>
        <p:cNvGrpSpPr/>
        <p:nvPr/>
      </p:nvGrpSpPr>
      <p:grpSpPr>
        <a:xfrm>
          <a:off x="0" y="0"/>
          <a:ext cx="0" cy="0"/>
          <a:chOff x="0" y="0"/>
          <a:chExt cx="0" cy="0"/>
        </a:xfrm>
      </p:grpSpPr>
      <p:sp>
        <p:nvSpPr>
          <p:cNvPr id="62" name="TextBox 61">
            <a:extLst>
              <a:ext uri="{FF2B5EF4-FFF2-40B4-BE49-F238E27FC236}">
                <a16:creationId xmlns:a16="http://schemas.microsoft.com/office/drawing/2014/main" id="{1A8F30D2-733F-E098-BDE6-803B164CE138}"/>
              </a:ext>
            </a:extLst>
          </p:cNvPr>
          <p:cNvSpPr txBox="1"/>
          <p:nvPr/>
        </p:nvSpPr>
        <p:spPr>
          <a:xfrm>
            <a:off x="4538050" y="880311"/>
            <a:ext cx="311590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None/>
            </a:pPr>
            <a:r>
              <a:rPr lang="en-US" sz="2000" b="1" dirty="0">
                <a:solidFill>
                  <a:schemeClr val="tx1"/>
                </a:solidFill>
                <a:latin typeface="Calibri" panose="020F0502020204030204" pitchFamily="34" charset="0"/>
                <a:cs typeface="Calibri" panose="020F0502020204030204" pitchFamily="34" charset="0"/>
              </a:rPr>
              <a:t>General Laboratory Hazards</a:t>
            </a:r>
            <a:endParaRPr lang="en-US" sz="1600" dirty="0">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3A26620F-1766-4911-05D1-59EEE153C4ED}"/>
              </a:ext>
            </a:extLst>
          </p:cNvPr>
          <p:cNvGrpSpPr/>
          <p:nvPr/>
        </p:nvGrpSpPr>
        <p:grpSpPr>
          <a:xfrm>
            <a:off x="3810832" y="1989242"/>
            <a:ext cx="1906270" cy="3206432"/>
            <a:chOff x="3918506" y="1989242"/>
            <a:chExt cx="1906270" cy="3206432"/>
          </a:xfrm>
        </p:grpSpPr>
        <p:grpSp>
          <p:nvGrpSpPr>
            <p:cNvPr id="6" name="object 11">
              <a:extLst>
                <a:ext uri="{FF2B5EF4-FFF2-40B4-BE49-F238E27FC236}">
                  <a16:creationId xmlns:a16="http://schemas.microsoft.com/office/drawing/2014/main" id="{4218D01D-EDD0-C791-B97E-2160DE725C85}"/>
                </a:ext>
              </a:extLst>
            </p:cNvPr>
            <p:cNvGrpSpPr/>
            <p:nvPr/>
          </p:nvGrpSpPr>
          <p:grpSpPr>
            <a:xfrm>
              <a:off x="3997247" y="1989242"/>
              <a:ext cx="1748789" cy="2282190"/>
              <a:chOff x="2908300" y="2937932"/>
              <a:chExt cx="1748789" cy="2282190"/>
            </a:xfrm>
          </p:grpSpPr>
          <p:pic>
            <p:nvPicPr>
              <p:cNvPr id="7" name="object 12">
                <a:extLst>
                  <a:ext uri="{FF2B5EF4-FFF2-40B4-BE49-F238E27FC236}">
                    <a16:creationId xmlns:a16="http://schemas.microsoft.com/office/drawing/2014/main" id="{C123E47B-6B39-CDE6-84F8-EF525D0A4C58}"/>
                  </a:ext>
                </a:extLst>
              </p:cNvPr>
              <p:cNvPicPr/>
              <p:nvPr/>
            </p:nvPicPr>
            <p:blipFill>
              <a:blip r:embed="rId3" cstate="print"/>
              <a:stretch>
                <a:fillRect/>
              </a:stretch>
            </p:blipFill>
            <p:spPr>
              <a:xfrm>
                <a:off x="2908300" y="2937932"/>
                <a:ext cx="1748367" cy="2281767"/>
              </a:xfrm>
              <a:prstGeom prst="rect">
                <a:avLst/>
              </a:prstGeom>
            </p:spPr>
          </p:pic>
          <p:pic>
            <p:nvPicPr>
              <p:cNvPr id="8" name="object 13">
                <a:extLst>
                  <a:ext uri="{FF2B5EF4-FFF2-40B4-BE49-F238E27FC236}">
                    <a16:creationId xmlns:a16="http://schemas.microsoft.com/office/drawing/2014/main" id="{733FDCD0-D398-6C44-1146-C523F8DE6C85}"/>
                  </a:ext>
                </a:extLst>
              </p:cNvPr>
              <p:cNvPicPr/>
              <p:nvPr/>
            </p:nvPicPr>
            <p:blipFill>
              <a:blip r:embed="rId4" cstate="print"/>
              <a:stretch>
                <a:fillRect/>
              </a:stretch>
            </p:blipFill>
            <p:spPr>
              <a:xfrm>
                <a:off x="2965589" y="2995625"/>
                <a:ext cx="1575930" cy="2109774"/>
              </a:xfrm>
              <a:prstGeom prst="rect">
                <a:avLst/>
              </a:prstGeom>
            </p:spPr>
          </p:pic>
          <p:sp>
            <p:nvSpPr>
              <p:cNvPr id="9" name="object 14">
                <a:extLst>
                  <a:ext uri="{FF2B5EF4-FFF2-40B4-BE49-F238E27FC236}">
                    <a16:creationId xmlns:a16="http://schemas.microsoft.com/office/drawing/2014/main" id="{9B24F805-9AAB-0208-07A4-10FCE1665E11}"/>
                  </a:ext>
                </a:extLst>
              </p:cNvPr>
              <p:cNvSpPr/>
              <p:nvPr/>
            </p:nvSpPr>
            <p:spPr>
              <a:xfrm>
                <a:off x="2952040" y="2982074"/>
                <a:ext cx="1603375" cy="2137410"/>
              </a:xfrm>
              <a:custGeom>
                <a:avLst/>
                <a:gdLst/>
                <a:ahLst/>
                <a:cxnLst/>
                <a:rect l="l" t="t" r="r" b="b"/>
                <a:pathLst>
                  <a:path w="1603375" h="2137410">
                    <a:moveTo>
                      <a:pt x="0" y="0"/>
                    </a:moveTo>
                    <a:lnTo>
                      <a:pt x="1603225" y="0"/>
                    </a:lnTo>
                    <a:lnTo>
                      <a:pt x="1603225" y="2137137"/>
                    </a:lnTo>
                    <a:lnTo>
                      <a:pt x="0" y="2137137"/>
                    </a:lnTo>
                    <a:lnTo>
                      <a:pt x="0" y="0"/>
                    </a:lnTo>
                    <a:close/>
                  </a:path>
                </a:pathLst>
              </a:custGeom>
              <a:ln w="27096">
                <a:solidFill>
                  <a:srgbClr val="000000"/>
                </a:solidFill>
              </a:ln>
            </p:spPr>
            <p:txBody>
              <a:bodyPr wrap="square" lIns="0" tIns="0" rIns="0" bIns="0" rtlCol="0"/>
              <a:lstStyle/>
              <a:p>
                <a:endParaRPr/>
              </a:p>
            </p:txBody>
          </p:sp>
        </p:grpSp>
        <p:sp>
          <p:nvSpPr>
            <p:cNvPr id="27" name="object 32">
              <a:extLst>
                <a:ext uri="{FF2B5EF4-FFF2-40B4-BE49-F238E27FC236}">
                  <a16:creationId xmlns:a16="http://schemas.microsoft.com/office/drawing/2014/main" id="{1D0E6C9C-9CD7-E447-3856-1035DB2154DD}"/>
                </a:ext>
              </a:extLst>
            </p:cNvPr>
            <p:cNvSpPr txBox="1"/>
            <p:nvPr/>
          </p:nvSpPr>
          <p:spPr>
            <a:xfrm>
              <a:off x="3918506" y="4692266"/>
              <a:ext cx="1906270" cy="503408"/>
            </a:xfrm>
            <a:prstGeom prst="rect">
              <a:avLst/>
            </a:prstGeom>
          </p:spPr>
          <p:txBody>
            <a:bodyPr vert="horz" wrap="square" lIns="0" tIns="13970" rIns="0" bIns="0" rtlCol="0">
              <a:spAutoFit/>
            </a:bodyPr>
            <a:lstStyle/>
            <a:p>
              <a:pPr marL="12065" marR="5080" indent="635" algn="ctr">
                <a:lnSpc>
                  <a:spcPct val="100899"/>
                </a:lnSpc>
                <a:spcBef>
                  <a:spcPts val="110"/>
                </a:spcBef>
              </a:pPr>
              <a:r>
                <a:rPr sz="1600" b="1" spc="-10" dirty="0">
                  <a:cs typeface="Arial"/>
                </a:rPr>
                <a:t>Compressed </a:t>
              </a:r>
              <a:r>
                <a:rPr sz="1600" b="1" dirty="0">
                  <a:cs typeface="Arial"/>
                </a:rPr>
                <a:t>Gases </a:t>
              </a:r>
              <a:r>
                <a:rPr sz="1600" b="1" spc="-20" dirty="0">
                  <a:cs typeface="Arial"/>
                </a:rPr>
                <a:t>(Air, </a:t>
              </a:r>
              <a:r>
                <a:rPr sz="1600" b="1" dirty="0">
                  <a:cs typeface="Arial"/>
                </a:rPr>
                <a:t>Carbon</a:t>
              </a:r>
              <a:r>
                <a:rPr sz="1600" b="1" spc="5" dirty="0">
                  <a:cs typeface="Arial"/>
                </a:rPr>
                <a:t> </a:t>
              </a:r>
              <a:r>
                <a:rPr sz="1600" b="1" spc="-10" dirty="0">
                  <a:cs typeface="Arial"/>
                </a:rPr>
                <a:t>Dioxide)</a:t>
              </a:r>
              <a:endParaRPr sz="1600" dirty="0">
                <a:cs typeface="Arial"/>
              </a:endParaRPr>
            </a:p>
          </p:txBody>
        </p:sp>
      </p:grpSp>
      <p:grpSp>
        <p:nvGrpSpPr>
          <p:cNvPr id="47" name="Group 46">
            <a:extLst>
              <a:ext uri="{FF2B5EF4-FFF2-40B4-BE49-F238E27FC236}">
                <a16:creationId xmlns:a16="http://schemas.microsoft.com/office/drawing/2014/main" id="{D3C5CC1E-3C01-C8FF-48D6-3C93DDD92686}"/>
              </a:ext>
            </a:extLst>
          </p:cNvPr>
          <p:cNvGrpSpPr/>
          <p:nvPr/>
        </p:nvGrpSpPr>
        <p:grpSpPr>
          <a:xfrm>
            <a:off x="9084014" y="1993477"/>
            <a:ext cx="1744345" cy="3202197"/>
            <a:chOff x="9084014" y="1993477"/>
            <a:chExt cx="1744345" cy="3202197"/>
          </a:xfrm>
        </p:grpSpPr>
        <p:grpSp>
          <p:nvGrpSpPr>
            <p:cNvPr id="14" name="object 19">
              <a:extLst>
                <a:ext uri="{FF2B5EF4-FFF2-40B4-BE49-F238E27FC236}">
                  <a16:creationId xmlns:a16="http://schemas.microsoft.com/office/drawing/2014/main" id="{2C186FBE-5E0E-5217-0F21-8137EF53EB79}"/>
                </a:ext>
              </a:extLst>
            </p:cNvPr>
            <p:cNvGrpSpPr/>
            <p:nvPr/>
          </p:nvGrpSpPr>
          <p:grpSpPr>
            <a:xfrm>
              <a:off x="9084014" y="1993477"/>
              <a:ext cx="1744345" cy="2277745"/>
              <a:chOff x="7979833" y="2942167"/>
              <a:chExt cx="1744345" cy="2277745"/>
            </a:xfrm>
          </p:grpSpPr>
          <p:pic>
            <p:nvPicPr>
              <p:cNvPr id="15" name="object 20">
                <a:extLst>
                  <a:ext uri="{FF2B5EF4-FFF2-40B4-BE49-F238E27FC236}">
                    <a16:creationId xmlns:a16="http://schemas.microsoft.com/office/drawing/2014/main" id="{F623E4B6-E282-152F-6FB5-3A792A10F525}"/>
                  </a:ext>
                </a:extLst>
              </p:cNvPr>
              <p:cNvPicPr/>
              <p:nvPr/>
            </p:nvPicPr>
            <p:blipFill>
              <a:blip r:embed="rId5" cstate="print"/>
              <a:stretch>
                <a:fillRect/>
              </a:stretch>
            </p:blipFill>
            <p:spPr>
              <a:xfrm>
                <a:off x="7979833" y="2942167"/>
                <a:ext cx="1744132" cy="2277532"/>
              </a:xfrm>
              <a:prstGeom prst="rect">
                <a:avLst/>
              </a:prstGeom>
            </p:spPr>
          </p:pic>
          <p:pic>
            <p:nvPicPr>
              <p:cNvPr id="16" name="object 21">
                <a:extLst>
                  <a:ext uri="{FF2B5EF4-FFF2-40B4-BE49-F238E27FC236}">
                    <a16:creationId xmlns:a16="http://schemas.microsoft.com/office/drawing/2014/main" id="{714B0C08-CC9A-48AF-3541-395B40DF04AB}"/>
                  </a:ext>
                </a:extLst>
              </p:cNvPr>
              <p:cNvPicPr/>
              <p:nvPr/>
            </p:nvPicPr>
            <p:blipFill>
              <a:blip r:embed="rId6" cstate="print"/>
              <a:stretch>
                <a:fillRect/>
              </a:stretch>
            </p:blipFill>
            <p:spPr>
              <a:xfrm>
                <a:off x="8036560" y="3000362"/>
                <a:ext cx="1572412" cy="2105037"/>
              </a:xfrm>
              <a:prstGeom prst="rect">
                <a:avLst/>
              </a:prstGeom>
            </p:spPr>
          </p:pic>
          <p:sp>
            <p:nvSpPr>
              <p:cNvPr id="17" name="object 22">
                <a:extLst>
                  <a:ext uri="{FF2B5EF4-FFF2-40B4-BE49-F238E27FC236}">
                    <a16:creationId xmlns:a16="http://schemas.microsoft.com/office/drawing/2014/main" id="{E538979F-5365-DB68-8FE6-EC33A0CF5E5F}"/>
                  </a:ext>
                </a:extLst>
              </p:cNvPr>
              <p:cNvSpPr/>
              <p:nvPr/>
            </p:nvSpPr>
            <p:spPr>
              <a:xfrm>
                <a:off x="8022815" y="2986814"/>
                <a:ext cx="1600200" cy="2132965"/>
              </a:xfrm>
              <a:custGeom>
                <a:avLst/>
                <a:gdLst/>
                <a:ahLst/>
                <a:cxnLst/>
                <a:rect l="l" t="t" r="r" b="b"/>
                <a:pathLst>
                  <a:path w="1600200" h="2132965">
                    <a:moveTo>
                      <a:pt x="1599703" y="0"/>
                    </a:moveTo>
                    <a:lnTo>
                      <a:pt x="1599703" y="2132396"/>
                    </a:lnTo>
                    <a:lnTo>
                      <a:pt x="0" y="2132396"/>
                    </a:lnTo>
                    <a:lnTo>
                      <a:pt x="0" y="0"/>
                    </a:lnTo>
                    <a:lnTo>
                      <a:pt x="1599703" y="0"/>
                    </a:lnTo>
                    <a:close/>
                  </a:path>
                </a:pathLst>
              </a:custGeom>
              <a:ln w="27096">
                <a:solidFill>
                  <a:srgbClr val="000000"/>
                </a:solidFill>
              </a:ln>
            </p:spPr>
            <p:txBody>
              <a:bodyPr wrap="square" lIns="0" tIns="0" rIns="0" bIns="0" rtlCol="0"/>
              <a:lstStyle/>
              <a:p>
                <a:endParaRPr/>
              </a:p>
            </p:txBody>
          </p:sp>
        </p:grpSp>
        <p:sp>
          <p:nvSpPr>
            <p:cNvPr id="35" name="object 40">
              <a:extLst>
                <a:ext uri="{FF2B5EF4-FFF2-40B4-BE49-F238E27FC236}">
                  <a16:creationId xmlns:a16="http://schemas.microsoft.com/office/drawing/2014/main" id="{7602108D-B171-0B39-D6C0-E0A4E8A827A8}"/>
                </a:ext>
              </a:extLst>
            </p:cNvPr>
            <p:cNvSpPr txBox="1"/>
            <p:nvPr/>
          </p:nvSpPr>
          <p:spPr>
            <a:xfrm>
              <a:off x="9300578" y="4692266"/>
              <a:ext cx="1311216" cy="503408"/>
            </a:xfrm>
            <a:prstGeom prst="rect">
              <a:avLst/>
            </a:prstGeom>
          </p:spPr>
          <p:txBody>
            <a:bodyPr vert="horz" wrap="square" lIns="0" tIns="13970" rIns="0" bIns="0" rtlCol="0">
              <a:spAutoFit/>
            </a:bodyPr>
            <a:lstStyle/>
            <a:p>
              <a:pPr marL="100330" marR="5080" indent="-88265" algn="ctr">
                <a:lnSpc>
                  <a:spcPct val="100899"/>
                </a:lnSpc>
                <a:spcBef>
                  <a:spcPts val="110"/>
                </a:spcBef>
              </a:pPr>
              <a:r>
                <a:rPr sz="1600" b="1" spc="-10" dirty="0">
                  <a:cs typeface="Arial"/>
                </a:rPr>
                <a:t>Chemical Irritants</a:t>
              </a:r>
              <a:endParaRPr sz="1600" dirty="0">
                <a:cs typeface="Arial"/>
              </a:endParaRPr>
            </a:p>
          </p:txBody>
        </p:sp>
      </p:grpSp>
      <p:grpSp>
        <p:nvGrpSpPr>
          <p:cNvPr id="44" name="Group 43">
            <a:extLst>
              <a:ext uri="{FF2B5EF4-FFF2-40B4-BE49-F238E27FC236}">
                <a16:creationId xmlns:a16="http://schemas.microsoft.com/office/drawing/2014/main" id="{C2CA4FDB-8438-FBAF-2025-BCCB34732697}"/>
              </a:ext>
            </a:extLst>
          </p:cNvPr>
          <p:cNvGrpSpPr/>
          <p:nvPr/>
        </p:nvGrpSpPr>
        <p:grpSpPr>
          <a:xfrm>
            <a:off x="1493647" y="1989242"/>
            <a:ext cx="1748789" cy="3206432"/>
            <a:chOff x="1493647" y="1989242"/>
            <a:chExt cx="1748789" cy="3206432"/>
          </a:xfrm>
        </p:grpSpPr>
        <p:grpSp>
          <p:nvGrpSpPr>
            <p:cNvPr id="2" name="object 7">
              <a:extLst>
                <a:ext uri="{FF2B5EF4-FFF2-40B4-BE49-F238E27FC236}">
                  <a16:creationId xmlns:a16="http://schemas.microsoft.com/office/drawing/2014/main" id="{376B6D48-7A9B-4FA2-8477-4CE1D4CBA86C}"/>
                </a:ext>
              </a:extLst>
            </p:cNvPr>
            <p:cNvGrpSpPr/>
            <p:nvPr/>
          </p:nvGrpSpPr>
          <p:grpSpPr>
            <a:xfrm>
              <a:off x="1493647" y="1989242"/>
              <a:ext cx="1748789" cy="2282190"/>
              <a:chOff x="389466" y="2937932"/>
              <a:chExt cx="1748789" cy="2282190"/>
            </a:xfrm>
          </p:grpSpPr>
          <p:pic>
            <p:nvPicPr>
              <p:cNvPr id="3" name="object 8">
                <a:extLst>
                  <a:ext uri="{FF2B5EF4-FFF2-40B4-BE49-F238E27FC236}">
                    <a16:creationId xmlns:a16="http://schemas.microsoft.com/office/drawing/2014/main" id="{4F942665-D44A-23F7-8D6B-B7432E0717BE}"/>
                  </a:ext>
                </a:extLst>
              </p:cNvPr>
              <p:cNvPicPr/>
              <p:nvPr/>
            </p:nvPicPr>
            <p:blipFill>
              <a:blip r:embed="rId7" cstate="print"/>
              <a:stretch>
                <a:fillRect/>
              </a:stretch>
            </p:blipFill>
            <p:spPr>
              <a:xfrm>
                <a:off x="389466" y="2937932"/>
                <a:ext cx="1748367" cy="2281767"/>
              </a:xfrm>
              <a:prstGeom prst="rect">
                <a:avLst/>
              </a:prstGeom>
            </p:spPr>
          </p:pic>
          <p:pic>
            <p:nvPicPr>
              <p:cNvPr id="4" name="object 9">
                <a:extLst>
                  <a:ext uri="{FF2B5EF4-FFF2-40B4-BE49-F238E27FC236}">
                    <a16:creationId xmlns:a16="http://schemas.microsoft.com/office/drawing/2014/main" id="{56A40195-A476-8A77-C3B9-826912215FA9}"/>
                  </a:ext>
                </a:extLst>
              </p:cNvPr>
              <p:cNvPicPr/>
              <p:nvPr/>
            </p:nvPicPr>
            <p:blipFill>
              <a:blip r:embed="rId8" cstate="print"/>
              <a:stretch>
                <a:fillRect/>
              </a:stretch>
            </p:blipFill>
            <p:spPr>
              <a:xfrm>
                <a:off x="445909" y="2995625"/>
                <a:ext cx="1575930" cy="2109774"/>
              </a:xfrm>
              <a:prstGeom prst="rect">
                <a:avLst/>
              </a:prstGeom>
            </p:spPr>
          </p:pic>
          <p:sp>
            <p:nvSpPr>
              <p:cNvPr id="5" name="object 10">
                <a:extLst>
                  <a:ext uri="{FF2B5EF4-FFF2-40B4-BE49-F238E27FC236}">
                    <a16:creationId xmlns:a16="http://schemas.microsoft.com/office/drawing/2014/main" id="{2A468A15-0019-B6FF-7E30-2A7ABD0B36C0}"/>
                  </a:ext>
                </a:extLst>
              </p:cNvPr>
              <p:cNvSpPr/>
              <p:nvPr/>
            </p:nvSpPr>
            <p:spPr>
              <a:xfrm>
                <a:off x="432359" y="2982074"/>
                <a:ext cx="1603375" cy="2137410"/>
              </a:xfrm>
              <a:custGeom>
                <a:avLst/>
                <a:gdLst/>
                <a:ahLst/>
                <a:cxnLst/>
                <a:rect l="l" t="t" r="r" b="b"/>
                <a:pathLst>
                  <a:path w="1603375" h="2137410">
                    <a:moveTo>
                      <a:pt x="0" y="0"/>
                    </a:moveTo>
                    <a:lnTo>
                      <a:pt x="1603225" y="0"/>
                    </a:lnTo>
                    <a:lnTo>
                      <a:pt x="1603225" y="2137137"/>
                    </a:lnTo>
                    <a:lnTo>
                      <a:pt x="0" y="2137137"/>
                    </a:lnTo>
                    <a:lnTo>
                      <a:pt x="0" y="0"/>
                    </a:lnTo>
                    <a:close/>
                  </a:path>
                </a:pathLst>
              </a:custGeom>
              <a:ln w="27096">
                <a:solidFill>
                  <a:srgbClr val="000000"/>
                </a:solidFill>
              </a:ln>
            </p:spPr>
            <p:txBody>
              <a:bodyPr wrap="square" lIns="0" tIns="0" rIns="0" bIns="0" rtlCol="0"/>
              <a:lstStyle/>
              <a:p>
                <a:endParaRPr/>
              </a:p>
            </p:txBody>
          </p:sp>
        </p:grpSp>
        <p:sp>
          <p:nvSpPr>
            <p:cNvPr id="36" name="object 27">
              <a:extLst>
                <a:ext uri="{FF2B5EF4-FFF2-40B4-BE49-F238E27FC236}">
                  <a16:creationId xmlns:a16="http://schemas.microsoft.com/office/drawing/2014/main" id="{098E2DF7-B69F-EC15-CA68-26D3900D9FE3}"/>
                </a:ext>
              </a:extLst>
            </p:cNvPr>
            <p:cNvSpPr txBox="1"/>
            <p:nvPr/>
          </p:nvSpPr>
          <p:spPr>
            <a:xfrm>
              <a:off x="1544908" y="4692266"/>
              <a:ext cx="1646267" cy="503408"/>
            </a:xfrm>
            <a:prstGeom prst="rect">
              <a:avLst/>
            </a:prstGeom>
          </p:spPr>
          <p:txBody>
            <a:bodyPr vert="horz" wrap="square" lIns="0" tIns="13970" rIns="0" bIns="0" rtlCol="0">
              <a:spAutoFit/>
            </a:bodyPr>
            <a:lstStyle/>
            <a:p>
              <a:pPr marL="12700" marR="5080" algn="ctr">
                <a:lnSpc>
                  <a:spcPct val="100899"/>
                </a:lnSpc>
                <a:spcBef>
                  <a:spcPts val="110"/>
                </a:spcBef>
              </a:pPr>
              <a:r>
                <a:rPr sz="1600" b="1" spc="-10" dirty="0">
                  <a:cs typeface="Arial"/>
                </a:rPr>
                <a:t>Cryogenic Liquid (Nitrogen)</a:t>
              </a:r>
              <a:endParaRPr sz="1600" dirty="0">
                <a:cs typeface="Arial"/>
              </a:endParaRPr>
            </a:p>
          </p:txBody>
        </p:sp>
      </p:grpSp>
      <p:grpSp>
        <p:nvGrpSpPr>
          <p:cNvPr id="46" name="Group 45">
            <a:extLst>
              <a:ext uri="{FF2B5EF4-FFF2-40B4-BE49-F238E27FC236}">
                <a16:creationId xmlns:a16="http://schemas.microsoft.com/office/drawing/2014/main" id="{B4B43FC4-B9CE-1088-349F-6B5C490BF886}"/>
              </a:ext>
            </a:extLst>
          </p:cNvPr>
          <p:cNvGrpSpPr/>
          <p:nvPr/>
        </p:nvGrpSpPr>
        <p:grpSpPr>
          <a:xfrm>
            <a:off x="6285498" y="1989242"/>
            <a:ext cx="2230120" cy="3206432"/>
            <a:chOff x="6244228" y="1989242"/>
            <a:chExt cx="2230120" cy="3206432"/>
          </a:xfrm>
        </p:grpSpPr>
        <p:grpSp>
          <p:nvGrpSpPr>
            <p:cNvPr id="10" name="object 15">
              <a:extLst>
                <a:ext uri="{FF2B5EF4-FFF2-40B4-BE49-F238E27FC236}">
                  <a16:creationId xmlns:a16="http://schemas.microsoft.com/office/drawing/2014/main" id="{84D04785-19CA-A744-725F-D0C7D2D51A39}"/>
                </a:ext>
              </a:extLst>
            </p:cNvPr>
            <p:cNvGrpSpPr/>
            <p:nvPr/>
          </p:nvGrpSpPr>
          <p:grpSpPr>
            <a:xfrm>
              <a:off x="6484894" y="1989242"/>
              <a:ext cx="1748789" cy="2282190"/>
              <a:chOff x="5376333" y="2937932"/>
              <a:chExt cx="1748789" cy="2282190"/>
            </a:xfrm>
          </p:grpSpPr>
          <p:pic>
            <p:nvPicPr>
              <p:cNvPr id="11" name="object 16">
                <a:extLst>
                  <a:ext uri="{FF2B5EF4-FFF2-40B4-BE49-F238E27FC236}">
                    <a16:creationId xmlns:a16="http://schemas.microsoft.com/office/drawing/2014/main" id="{AE4545FB-9F0A-4753-6AE9-97E56543D5DF}"/>
                  </a:ext>
                </a:extLst>
              </p:cNvPr>
              <p:cNvPicPr/>
              <p:nvPr/>
            </p:nvPicPr>
            <p:blipFill>
              <a:blip r:embed="rId9" cstate="print"/>
              <a:stretch>
                <a:fillRect/>
              </a:stretch>
            </p:blipFill>
            <p:spPr>
              <a:xfrm>
                <a:off x="5376333" y="2937932"/>
                <a:ext cx="1748367" cy="2281767"/>
              </a:xfrm>
              <a:prstGeom prst="rect">
                <a:avLst/>
              </a:prstGeom>
            </p:spPr>
          </p:pic>
          <p:pic>
            <p:nvPicPr>
              <p:cNvPr id="12" name="object 17">
                <a:extLst>
                  <a:ext uri="{FF2B5EF4-FFF2-40B4-BE49-F238E27FC236}">
                    <a16:creationId xmlns:a16="http://schemas.microsoft.com/office/drawing/2014/main" id="{1F2520D7-F8C2-EAF0-BC97-2F1FDDA874FB}"/>
                  </a:ext>
                </a:extLst>
              </p:cNvPr>
              <p:cNvPicPr/>
              <p:nvPr/>
            </p:nvPicPr>
            <p:blipFill>
              <a:blip r:embed="rId10" cstate="print"/>
              <a:stretch>
                <a:fillRect/>
              </a:stretch>
            </p:blipFill>
            <p:spPr>
              <a:xfrm>
                <a:off x="5435600" y="2995625"/>
                <a:ext cx="1575930" cy="2109774"/>
              </a:xfrm>
              <a:prstGeom prst="rect">
                <a:avLst/>
              </a:prstGeom>
            </p:spPr>
          </p:pic>
          <p:sp>
            <p:nvSpPr>
              <p:cNvPr id="13" name="object 18">
                <a:extLst>
                  <a:ext uri="{FF2B5EF4-FFF2-40B4-BE49-F238E27FC236}">
                    <a16:creationId xmlns:a16="http://schemas.microsoft.com/office/drawing/2014/main" id="{5F79D523-C8EA-DEC1-2AA1-A4981D6BBD34}"/>
                  </a:ext>
                </a:extLst>
              </p:cNvPr>
              <p:cNvSpPr/>
              <p:nvPr/>
            </p:nvSpPr>
            <p:spPr>
              <a:xfrm>
                <a:off x="5422051" y="2982074"/>
                <a:ext cx="1603375" cy="2137410"/>
              </a:xfrm>
              <a:custGeom>
                <a:avLst/>
                <a:gdLst/>
                <a:ahLst/>
                <a:cxnLst/>
                <a:rect l="l" t="t" r="r" b="b"/>
                <a:pathLst>
                  <a:path w="1603375" h="2137410">
                    <a:moveTo>
                      <a:pt x="0" y="0"/>
                    </a:moveTo>
                    <a:lnTo>
                      <a:pt x="1603225" y="0"/>
                    </a:lnTo>
                    <a:lnTo>
                      <a:pt x="1603225" y="2137137"/>
                    </a:lnTo>
                    <a:lnTo>
                      <a:pt x="0" y="2137137"/>
                    </a:lnTo>
                    <a:lnTo>
                      <a:pt x="0" y="0"/>
                    </a:lnTo>
                    <a:close/>
                  </a:path>
                </a:pathLst>
              </a:custGeom>
              <a:ln w="27096">
                <a:solidFill>
                  <a:srgbClr val="000000"/>
                </a:solidFill>
              </a:ln>
            </p:spPr>
            <p:txBody>
              <a:bodyPr wrap="square" lIns="0" tIns="0" rIns="0" bIns="0" rtlCol="0"/>
              <a:lstStyle/>
              <a:p>
                <a:endParaRPr/>
              </a:p>
            </p:txBody>
          </p:sp>
        </p:grpSp>
        <p:sp>
          <p:nvSpPr>
            <p:cNvPr id="38" name="object 36">
              <a:extLst>
                <a:ext uri="{FF2B5EF4-FFF2-40B4-BE49-F238E27FC236}">
                  <a16:creationId xmlns:a16="http://schemas.microsoft.com/office/drawing/2014/main" id="{A8C43563-2A0D-2D57-1480-91C400694092}"/>
                </a:ext>
              </a:extLst>
            </p:cNvPr>
            <p:cNvSpPr txBox="1"/>
            <p:nvPr/>
          </p:nvSpPr>
          <p:spPr>
            <a:xfrm>
              <a:off x="6244228" y="4692266"/>
              <a:ext cx="2230120" cy="503408"/>
            </a:xfrm>
            <a:prstGeom prst="rect">
              <a:avLst/>
            </a:prstGeom>
          </p:spPr>
          <p:txBody>
            <a:bodyPr vert="horz" wrap="square" lIns="0" tIns="13970" rIns="0" bIns="0" rtlCol="0">
              <a:spAutoFit/>
            </a:bodyPr>
            <a:lstStyle/>
            <a:p>
              <a:pPr marL="32384" marR="5080" indent="-20320" algn="ctr">
                <a:lnSpc>
                  <a:spcPct val="100899"/>
                </a:lnSpc>
                <a:spcBef>
                  <a:spcPts val="110"/>
                </a:spcBef>
              </a:pPr>
              <a:r>
                <a:rPr sz="1600" b="1" dirty="0">
                  <a:cs typeface="Arial"/>
                </a:rPr>
                <a:t>Flammable</a:t>
              </a:r>
              <a:r>
                <a:rPr sz="1600" b="1" spc="-5" dirty="0">
                  <a:cs typeface="Arial"/>
                </a:rPr>
                <a:t> </a:t>
              </a:r>
              <a:r>
                <a:rPr sz="1600" b="1" spc="-10" dirty="0">
                  <a:cs typeface="Arial"/>
                </a:rPr>
                <a:t>Liquids </a:t>
              </a:r>
              <a:r>
                <a:rPr sz="1600" b="1" dirty="0">
                  <a:cs typeface="Arial"/>
                </a:rPr>
                <a:t>(Organic</a:t>
              </a:r>
              <a:r>
                <a:rPr sz="1600" b="1" spc="-10" dirty="0">
                  <a:cs typeface="Arial"/>
                </a:rPr>
                <a:t> Solvents)</a:t>
              </a:r>
              <a:endParaRPr sz="1600" dirty="0">
                <a:cs typeface="Arial"/>
              </a:endParaRPr>
            </a:p>
          </p:txBody>
        </p:sp>
      </p:grpSp>
    </p:spTree>
    <p:extLst>
      <p:ext uri="{BB962C8B-B14F-4D97-AF65-F5344CB8AC3E}">
        <p14:creationId xmlns:p14="http://schemas.microsoft.com/office/powerpoint/2010/main" val="37530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A7D482-B5B8-01F8-5F64-7B32F5EBA6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D38909-32E3-7C11-F269-1811B7039E93}"/>
              </a:ext>
            </a:extLst>
          </p:cNvPr>
          <p:cNvSpPr txBox="1"/>
          <p:nvPr/>
        </p:nvSpPr>
        <p:spPr>
          <a:xfrm>
            <a:off x="1425921" y="1080984"/>
            <a:ext cx="9483505" cy="4893647"/>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EH&amp;S Lab Safety Courses</a:t>
            </a:r>
          </a:p>
          <a:p>
            <a:endParaRPr lang="en-US" sz="16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The following laboratory safety courses, offered on-line or in the classroom by Cornell University EH&amp;S, are </a:t>
            </a:r>
            <a:r>
              <a:rPr lang="en-US" sz="1600" b="1" i="1" u="sng" dirty="0">
                <a:solidFill>
                  <a:schemeClr val="tx1"/>
                </a:solidFill>
                <a:latin typeface="Calibri" panose="020F0502020204030204" pitchFamily="34" charset="0"/>
                <a:cs typeface="Calibri" panose="020F0502020204030204" pitchFamily="34" charset="0"/>
              </a:rPr>
              <a:t>required</a:t>
            </a:r>
            <a:r>
              <a:rPr lang="en-US" sz="1600" dirty="0">
                <a:solidFill>
                  <a:schemeClr val="tx1"/>
                </a:solidFill>
                <a:latin typeface="Calibri" panose="020F0502020204030204" pitchFamily="34" charset="0"/>
                <a:cs typeface="Calibri" panose="020F0502020204030204" pitchFamily="34" charset="0"/>
              </a:rPr>
              <a:t> to access the Polymer Characterization Facility. EH&amp;S course numbers follow in parentheses for your reference.</a:t>
            </a:r>
          </a:p>
          <a:p>
            <a:endParaRPr lang="en-US" sz="16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Laboratory Safety (#2555-laboratory)</a:t>
            </a: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Chemical Waste Disposal (#2716-chemwaste)</a:t>
            </a: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Fire Safety (#5330-firesafety)</a:t>
            </a:r>
            <a:endParaRPr lang="en-US" sz="16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Other training courses may be required for your individual research laboratories, or as dictated by your Group Safety Representative (GSR), Principal Investigator (PI), or your Department. Please consult with them for any additional requirements or suggestions.</a:t>
            </a:r>
          </a:p>
          <a:p>
            <a:endParaRPr lang="en-US" sz="1600"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Visit </a:t>
            </a:r>
            <a:r>
              <a:rPr lang="en-US" sz="1600" dirty="0">
                <a:solidFill>
                  <a:schemeClr val="tx1"/>
                </a:solidFill>
                <a:latin typeface="Calibri" panose="020F0502020204030204" pitchFamily="34" charset="0"/>
                <a:cs typeface="Calibri" panose="020F0502020204030204" pitchFamily="34" charset="0"/>
                <a:hlinkClick r:id="rId3"/>
              </a:rPr>
              <a:t>http://www.ehs.cornell.edu</a:t>
            </a:r>
            <a:r>
              <a:rPr lang="en-US" sz="1600" dirty="0">
                <a:solidFill>
                  <a:schemeClr val="tx1"/>
                </a:solidFill>
                <a:latin typeface="Calibri" panose="020F0502020204030204" pitchFamily="34" charset="0"/>
                <a:cs typeface="Calibri" panose="020F0502020204030204" pitchFamily="34" charset="0"/>
              </a:rPr>
              <a:t> for more information.</a:t>
            </a:r>
          </a:p>
          <a:p>
            <a:endParaRPr lang="en-US" sz="1600" dirty="0">
              <a:solidFill>
                <a:schemeClr val="tx1"/>
              </a:solidFill>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See </a:t>
            </a:r>
            <a:r>
              <a:rPr lang="en-US" sz="1600" dirty="0">
                <a:latin typeface="Calibri" panose="020F0502020204030204" pitchFamily="34" charset="0"/>
                <a:cs typeface="Calibri" panose="020F0502020204030204" pitchFamily="34" charset="0"/>
                <a:hlinkClick r:id="rId4"/>
              </a:rPr>
              <a:t>http://workday.cornell.edu/</a:t>
            </a:r>
            <a:r>
              <a:rPr lang="en-US" sz="1600" dirty="0">
                <a:latin typeface="Calibri" panose="020F0502020204030204" pitchFamily="34" charset="0"/>
                <a:cs typeface="Calibri" panose="020F0502020204030204" pitchFamily="34" charset="0"/>
              </a:rPr>
              <a:t> for information on how to obtain training or verify your records</a:t>
            </a: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9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53561D-22A9-DB10-2045-49C4642413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F0C4B9-52B0-D921-302C-433CB4B90D9E}"/>
              </a:ext>
            </a:extLst>
          </p:cNvPr>
          <p:cNvSpPr txBox="1"/>
          <p:nvPr/>
        </p:nvSpPr>
        <p:spPr>
          <a:xfrm>
            <a:off x="1425921" y="1080984"/>
            <a:ext cx="9483505" cy="3847207"/>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Personal Protective Equipment</a:t>
            </a:r>
            <a:endParaRPr lang="en-US" sz="1600" b="1" dirty="0">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Appropriate dress is required </a:t>
            </a:r>
            <a:r>
              <a:rPr lang="en-US" sz="1600" b="1" i="1" u="sng" dirty="0">
                <a:solidFill>
                  <a:schemeClr val="tx1"/>
                </a:solidFill>
                <a:latin typeface="Calibri" panose="020F0502020204030204" pitchFamily="34" charset="0"/>
                <a:cs typeface="Calibri" panose="020F0502020204030204" pitchFamily="34" charset="0"/>
              </a:rPr>
              <a:t>AT ALL TIMES</a:t>
            </a:r>
            <a:r>
              <a:rPr lang="en-US" sz="1600" dirty="0">
                <a:solidFill>
                  <a:schemeClr val="tx1"/>
                </a:solidFill>
                <a:latin typeface="Calibri" panose="020F0502020204030204" pitchFamily="34" charset="0"/>
                <a:cs typeface="Calibri" panose="020F0502020204030204" pitchFamily="34" charset="0"/>
              </a:rPr>
              <a:t> when working in the Facility..</a:t>
            </a:r>
          </a:p>
          <a:p>
            <a:endParaRPr lang="en-US" sz="16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No shorts, short pants, skirts with bare legs, sandals, open-toed shoes, midriff-baring tops, tank tops, etc.</a:t>
            </a:r>
          </a:p>
          <a:p>
            <a:pPr marL="628650" lvl="1" indent="-171450">
              <a:buFont typeface="Arial" panose="020B0604020202020204" pitchFamily="34" charset="0"/>
              <a:buChar char="•"/>
            </a:pPr>
            <a:r>
              <a:rPr lang="en-US" sz="1600" dirty="0">
                <a:latin typeface="Calibri" panose="020F0502020204030204" pitchFamily="34" charset="0"/>
                <a:cs typeface="Calibri" panose="020F0502020204030204" pitchFamily="34" charset="0"/>
              </a:rPr>
              <a:t>Long hair must be tied up and secured.</a:t>
            </a:r>
          </a:p>
          <a:p>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Lab gloves and safety glasses (provided) must be worn </a:t>
            </a:r>
            <a:r>
              <a:rPr lang="en-US" sz="1600" b="1" i="1" u="sng" dirty="0">
                <a:solidFill>
                  <a:schemeClr val="tx1"/>
                </a:solidFill>
                <a:latin typeface="Calibri" panose="020F0502020204030204" pitchFamily="34" charset="0"/>
                <a:cs typeface="Calibri" panose="020F0502020204030204" pitchFamily="34" charset="0"/>
              </a:rPr>
              <a:t>AT ALL TIMES</a:t>
            </a:r>
            <a:r>
              <a:rPr lang="en-US" sz="1600" dirty="0">
                <a:solidFill>
                  <a:schemeClr val="tx1"/>
                </a:solidFill>
                <a:latin typeface="Calibri" panose="020F0502020204030204" pitchFamily="34" charset="0"/>
                <a:cs typeface="Calibri" panose="020F0502020204030204" pitchFamily="34" charset="0"/>
              </a:rPr>
              <a:t> while working in the Facility. </a:t>
            </a:r>
            <a:r>
              <a:rPr lang="en-US" sz="1600" b="1" i="1" u="sng" dirty="0">
                <a:solidFill>
                  <a:schemeClr val="tx1"/>
                </a:solidFill>
                <a:latin typeface="Calibri" panose="020F0502020204030204" pitchFamily="34" charset="0"/>
                <a:cs typeface="Calibri" panose="020F0502020204030204" pitchFamily="34" charset="0"/>
              </a:rPr>
              <a:t>NO EXCEPTIONS!</a:t>
            </a:r>
            <a:r>
              <a:rPr lang="en-US" sz="1600" dirty="0">
                <a:solidFill>
                  <a:schemeClr val="tx1"/>
                </a:solidFill>
                <a:latin typeface="Calibri" panose="020F0502020204030204" pitchFamily="34" charset="0"/>
                <a:cs typeface="Calibri" panose="020F0502020204030204" pitchFamily="34" charset="0"/>
              </a:rPr>
              <a:t> Flame-retardant lab coats are highly recommended.</a:t>
            </a:r>
            <a:endParaRPr lang="en-US" sz="1600" dirty="0">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Contaminated gloves must be removed </a:t>
            </a:r>
            <a:r>
              <a:rPr lang="en-US" sz="1600" b="1" i="1" u="sng" dirty="0">
                <a:solidFill>
                  <a:schemeClr val="tx1"/>
                </a:solidFill>
                <a:latin typeface="Calibri" panose="020F0502020204030204" pitchFamily="34" charset="0"/>
                <a:cs typeface="Calibri" panose="020F0502020204030204" pitchFamily="34" charset="0"/>
              </a:rPr>
              <a:t>AFTER</a:t>
            </a:r>
            <a:r>
              <a:rPr lang="en-US" sz="1600" dirty="0">
                <a:solidFill>
                  <a:schemeClr val="tx1"/>
                </a:solidFill>
                <a:latin typeface="Calibri" panose="020F0502020204030204" pitchFamily="34" charset="0"/>
                <a:cs typeface="Calibri" panose="020F0502020204030204" pitchFamily="34" charset="0"/>
              </a:rPr>
              <a:t> handling solvents and chemicals, but </a:t>
            </a:r>
            <a:r>
              <a:rPr lang="en-US" sz="1600" b="1" i="1" u="sng" dirty="0">
                <a:solidFill>
                  <a:schemeClr val="tx1"/>
                </a:solidFill>
                <a:latin typeface="Calibri" panose="020F0502020204030204" pitchFamily="34" charset="0"/>
                <a:cs typeface="Calibri" panose="020F0502020204030204" pitchFamily="34" charset="0"/>
              </a:rPr>
              <a:t>BEFORE</a:t>
            </a:r>
            <a:r>
              <a:rPr lang="en-US" sz="1600" dirty="0">
                <a:solidFill>
                  <a:schemeClr val="tx1"/>
                </a:solidFill>
                <a:latin typeface="Calibri" panose="020F0502020204030204" pitchFamily="34" charset="0"/>
                <a:cs typeface="Calibri" panose="020F0502020204030204" pitchFamily="34" charset="0"/>
              </a:rPr>
              <a:t> using communal equipment like computer keyboards and mice. </a:t>
            </a:r>
            <a:r>
              <a:rPr lang="en-US" sz="1600" b="1" i="1" u="sng" dirty="0">
                <a:solidFill>
                  <a:schemeClr val="tx1"/>
                </a:solidFill>
                <a:latin typeface="Calibri" panose="020F0502020204030204" pitchFamily="34" charset="0"/>
                <a:cs typeface="Calibri" panose="020F0502020204030204" pitchFamily="34" charset="0"/>
              </a:rPr>
              <a:t>NO EXCEPTIONS!</a:t>
            </a:r>
            <a:endParaRPr lang="en-US" sz="1600" b="1" i="1" u="sng" dirty="0">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Lab visitors are responsible for adhering to these same rules regarding lab conduct and safety and </a:t>
            </a:r>
            <a:r>
              <a:rPr lang="en-US" sz="1600" b="1" i="1" u="sng" dirty="0">
                <a:solidFill>
                  <a:schemeClr val="tx1"/>
                </a:solidFill>
                <a:latin typeface="Calibri" panose="020F0502020204030204" pitchFamily="34" charset="0"/>
                <a:cs typeface="Calibri" panose="020F0502020204030204" pitchFamily="34" charset="0"/>
              </a:rPr>
              <a:t>must be accompanied by a registered Facility user at all times!</a:t>
            </a:r>
          </a:p>
        </p:txBody>
      </p:sp>
    </p:spTree>
    <p:extLst>
      <p:ext uri="{BB962C8B-B14F-4D97-AF65-F5344CB8AC3E}">
        <p14:creationId xmlns:p14="http://schemas.microsoft.com/office/powerpoint/2010/main" val="204217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026ADB-611C-AB8B-46BC-3C3D6A4B0D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C461CC-6ABB-BA70-5788-DC89DD6C40D6}"/>
              </a:ext>
            </a:extLst>
          </p:cNvPr>
          <p:cNvSpPr txBox="1"/>
          <p:nvPr/>
        </p:nvSpPr>
        <p:spPr>
          <a:xfrm>
            <a:off x="1425921" y="1080984"/>
            <a:ext cx="9651654" cy="532453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Working in the Facility</a:t>
            </a:r>
            <a:endParaRPr lang="en-US" sz="1600" b="1" dirty="0">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Please do not wear headphones while working. It may limit your ability to hear in the case of an emergency.</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 HASP sign is provided outside of the laboratory door with the appropriate contacts and staff phone numbers.</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After appropriate measures are taken to ensure the health and safety of the lab workers, you must contact the Facility Staff in the event of any emergency.</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All of the labels and containers you bring into the Facility must be labeled in some fashion.</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Name, Date, Chemical NAME (not abbreviation), concentration (if appropriate)</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Unlabeled chemicals will be disposed of without notice.</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Please clean up after yourself when you are finished working!</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Only bring </a:t>
            </a:r>
            <a:r>
              <a:rPr lang="en-US" sz="1600" b="1" i="1" u="sng" dirty="0">
                <a:solidFill>
                  <a:schemeClr val="tx1"/>
                </a:solidFill>
                <a:latin typeface="Calibri" panose="020F0502020204030204" pitchFamily="34" charset="0"/>
                <a:cs typeface="Calibri" panose="020F0502020204030204" pitchFamily="34" charset="0"/>
              </a:rPr>
              <a:t>your own</a:t>
            </a:r>
            <a:r>
              <a:rPr lang="en-US" sz="1600" dirty="0">
                <a:solidFill>
                  <a:schemeClr val="tx1"/>
                </a:solidFill>
                <a:latin typeface="Calibri" panose="020F0502020204030204" pitchFamily="34" charset="0"/>
                <a:cs typeface="Calibri" panose="020F0502020204030204" pitchFamily="34" charset="0"/>
              </a:rPr>
              <a:t> research samples or chemicals into the Facility.</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Inventoried chemical supplies must be barcoded.</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Research samples must be clearly labeled such that the substance, the user, and any hazards can be easily identified.</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Once you are finished working, you are responsible for removing your samples from the Facility. Anything left laying around may be discarded by the Facility Staff at any time.</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Solvents or reagents in 4 liter bottles must be transported in a rubber solvent container.</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MSDS’s are available at the EH&amp;S website and are bookmarked on the Netbook computer used for accessing CORAL.</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For more information about MSDS’s, please visit:</a:t>
            </a:r>
            <a:endParaRPr lang="en-US" sz="1600" dirty="0">
              <a:latin typeface="Calibri" panose="020F0502020204030204" pitchFamily="34" charset="0"/>
              <a:cs typeface="Calibri" panose="020F0502020204030204" pitchFamily="34" charset="0"/>
            </a:endParaRPr>
          </a:p>
          <a:p>
            <a:pPr lvl="1"/>
            <a:r>
              <a:rPr lang="en-US" sz="1600" dirty="0">
                <a:solidFill>
                  <a:schemeClr val="tx1"/>
                </a:solidFill>
                <a:latin typeface="Calibri" panose="020F0502020204030204" pitchFamily="34" charset="0"/>
                <a:cs typeface="Calibri" panose="020F0502020204030204" pitchFamily="34" charset="0"/>
                <a:hlinkClick r:id="rId3"/>
              </a:rPr>
              <a:t>https://ehs.cornell.edu/research-safety/chemical-safety/safety-data-sheets-chemwatch</a:t>
            </a:r>
            <a:r>
              <a:rPr lang="en-US" sz="1600" dirty="0">
                <a:latin typeface="Calibri" panose="020F0502020204030204" pitchFamily="34" charset="0"/>
                <a:cs typeface="Calibri" panose="020F0502020204030204" pitchFamily="34" charset="0"/>
              </a:rPr>
              <a:t> </a:t>
            </a:r>
            <a:endParaRPr 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90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7DB07F59-5326-FF46-892A-BAA9BAE816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A048640E-0265-0F4D-AEC5-3C5A0CF0F241}"/>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1751</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Custom Design</vt:lpstr>
      <vt:lpstr>Soft Matter/Polymer Characterization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Shu</dc:creator>
  <cp:lastModifiedBy>Vivek N Iyer</cp:lastModifiedBy>
  <cp:revision>16</cp:revision>
  <dcterms:created xsi:type="dcterms:W3CDTF">2024-03-06T15:38:31Z</dcterms:created>
  <dcterms:modified xsi:type="dcterms:W3CDTF">2025-05-30T20:00:36Z</dcterms:modified>
</cp:coreProperties>
</file>